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2" r:id="rId3"/>
    <p:sldId id="268" r:id="rId4"/>
    <p:sldId id="269" r:id="rId5"/>
    <p:sldId id="270" r:id="rId6"/>
    <p:sldId id="271" r:id="rId7"/>
    <p:sldId id="258" r:id="rId8"/>
    <p:sldId id="257" r:id="rId9"/>
    <p:sldId id="259" r:id="rId10"/>
    <p:sldId id="260" r:id="rId11"/>
    <p:sldId id="261" r:id="rId12"/>
    <p:sldId id="262" r:id="rId13"/>
    <p:sldId id="263" r:id="rId14"/>
    <p:sldId id="264" r:id="rId15"/>
    <p:sldId id="265" r:id="rId16"/>
    <p:sldId id="267"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03" autoAdjust="0"/>
    <p:restoredTop sz="94660"/>
  </p:normalViewPr>
  <p:slideViewPr>
    <p:cSldViewPr snapToGrid="0">
      <p:cViewPr>
        <p:scale>
          <a:sx n="100" d="100"/>
          <a:sy n="100" d="100"/>
        </p:scale>
        <p:origin x="58" y="13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7.xml"/><Relationship Id="rId1" Type="http://schemas.microsoft.com/office/2011/relationships/chartStyle" Target="style27.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Table!PivotTable50</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dirty="0"/>
              <a:t>Price</a:t>
            </a:r>
            <a:endParaRPr lang="en-US" dirty="0"/>
          </a:p>
        </c:rich>
      </c:tx>
      <c:layout>
        <c:manualLayout>
          <c:xMode val="edge"/>
          <c:yMode val="edge"/>
          <c:x val="0.40543678084543228"/>
          <c:y val="7.7772730331785445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1"/>
            </a:solidFill>
            <a:round/>
          </a:ln>
          <a:effectLst/>
        </c:spPr>
        <c:marker>
          <c:symbol val="none"/>
        </c:marker>
      </c:pivotFmt>
      <c:pivotFmt>
        <c:idx val="4"/>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 Pivot Table'!$B$4</c:f>
              <c:strCache>
                <c:ptCount val="1"/>
                <c:pt idx="0">
                  <c:v>Total</c:v>
                </c:pt>
              </c:strCache>
            </c:strRef>
          </c:tx>
          <c:spPr>
            <a:ln w="12700" cap="rnd">
              <a:solidFill>
                <a:schemeClr val="accent1"/>
              </a:solidFill>
              <a:round/>
            </a:ln>
            <a:effectLst/>
          </c:spPr>
          <c:marker>
            <c:symbol val="none"/>
          </c:marker>
          <c:cat>
            <c:strRef>
              <c:f>' Pivot Table'!$A$5:$A$36</c:f>
              <c:strCach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strCache>
            </c:strRef>
          </c:cat>
          <c:val>
            <c:numRef>
              <c:f>' Pivot Table'!$B$5:$B$36</c:f>
              <c:numCache>
                <c:formatCode>General</c:formatCode>
                <c:ptCount val="31"/>
                <c:pt idx="0">
                  <c:v>382.46</c:v>
                </c:pt>
                <c:pt idx="1">
                  <c:v>357.72333333333302</c:v>
                </c:pt>
                <c:pt idx="2">
                  <c:v>347.25714285714298</c:v>
                </c:pt>
                <c:pt idx="3">
                  <c:v>375.15515873015897</c:v>
                </c:pt>
                <c:pt idx="4">
                  <c:v>385.64545454545498</c:v>
                </c:pt>
                <c:pt idx="5">
                  <c:v>384.32135642135597</c:v>
                </c:pt>
                <c:pt idx="6">
                  <c:v>383.50921325051797</c:v>
                </c:pt>
                <c:pt idx="7">
                  <c:v>323.64569169960498</c:v>
                </c:pt>
                <c:pt idx="8">
                  <c:v>288.66176548089601</c:v>
                </c:pt>
                <c:pt idx="9">
                  <c:v>259.20064935064897</c:v>
                </c:pt>
                <c:pt idx="10">
                  <c:v>276.52539682539702</c:v>
                </c:pt>
                <c:pt idx="11">
                  <c:v>274.39159090909101</c:v>
                </c:pt>
                <c:pt idx="12">
                  <c:v>314.22170462387902</c:v>
                </c:pt>
                <c:pt idx="13">
                  <c:v>363.24417325428198</c:v>
                </c:pt>
                <c:pt idx="14">
                  <c:v>401.44196969696998</c:v>
                </c:pt>
                <c:pt idx="15">
                  <c:v>439.48528138528098</c:v>
                </c:pt>
                <c:pt idx="16">
                  <c:v>621.49613997114</c:v>
                </c:pt>
                <c:pt idx="17">
                  <c:v>681.11977272727302</c:v>
                </c:pt>
                <c:pt idx="18">
                  <c:v>869.57618577075095</c:v>
                </c:pt>
                <c:pt idx="19">
                  <c:v>960.06472332015801</c:v>
                </c:pt>
                <c:pt idx="20">
                  <c:v>1226.58423520923</c:v>
                </c:pt>
                <c:pt idx="21">
                  <c:v>1699.1486291486301</c:v>
                </c:pt>
                <c:pt idx="22">
                  <c:v>1654.7977272727301</c:v>
                </c:pt>
                <c:pt idx="23">
                  <c:v>1327.53892339545</c:v>
                </c:pt>
                <c:pt idx="24">
                  <c:v>1281.9243577075099</c:v>
                </c:pt>
                <c:pt idx="25">
                  <c:v>1124.0145915678499</c:v>
                </c:pt>
                <c:pt idx="26">
                  <c:v>1334.8147907647899</c:v>
                </c:pt>
                <c:pt idx="27">
                  <c:v>1277.83863636364</c:v>
                </c:pt>
                <c:pt idx="28">
                  <c:v>1212.74765151515</c:v>
                </c:pt>
                <c:pt idx="29">
                  <c:v>1474.3633885438301</c:v>
                </c:pt>
                <c:pt idx="30">
                  <c:v>1911.36389328063</c:v>
                </c:pt>
              </c:numCache>
            </c:numRef>
          </c:val>
          <c:smooth val="0"/>
          <c:extLst>
            <c:ext xmlns:c16="http://schemas.microsoft.com/office/drawing/2014/chart" uri="{C3380CC4-5D6E-409C-BE32-E72D297353CC}">
              <c16:uniqueId val="{00000000-7736-453F-B978-847E74733D60}"/>
            </c:ext>
          </c:extLst>
        </c:ser>
        <c:dLbls>
          <c:showLegendKey val="0"/>
          <c:showVal val="0"/>
          <c:showCatName val="0"/>
          <c:showSerName val="0"/>
          <c:showPercent val="0"/>
          <c:showBubbleSize val="0"/>
        </c:dLbls>
        <c:smooth val="0"/>
        <c:axId val="990089407"/>
        <c:axId val="990099391"/>
      </c:lineChart>
      <c:catAx>
        <c:axId val="99008940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990099391"/>
        <c:crosses val="autoZero"/>
        <c:auto val="1"/>
        <c:lblAlgn val="ctr"/>
        <c:lblOffset val="100"/>
        <c:noMultiLvlLbl val="0"/>
      </c:catAx>
      <c:valAx>
        <c:axId val="990099391"/>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US$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quot;$&quot;#,##0.00" sourceLinked="0"/>
        <c:majorTickMark val="out"/>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900894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Table!PivotTable51</c:name>
    <c:fmtId val="11"/>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Production</a:t>
            </a:r>
            <a:endParaRPr lang="en-US" dirty="0">
              <a:solidFill>
                <a:schemeClr val="tx1"/>
              </a:solidFill>
            </a:endParaRPr>
          </a:p>
        </c:rich>
      </c:tx>
      <c:layout>
        <c:manualLayout>
          <c:xMode val="edge"/>
          <c:yMode val="edge"/>
          <c:x val="0.34491666666666659"/>
          <c:y val="3.962525517643628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645625546806649"/>
          <c:y val="0.15858195477858847"/>
          <c:w val="0.85829374453193352"/>
          <c:h val="0.69259914758361629"/>
        </c:manualLayout>
      </c:layout>
      <c:barChart>
        <c:barDir val="bar"/>
        <c:grouping val="clustered"/>
        <c:varyColors val="0"/>
        <c:ser>
          <c:idx val="0"/>
          <c:order val="0"/>
          <c:tx>
            <c:strRef>
              <c:f>' Pivot Table'!$I$4</c:f>
              <c:strCache>
                <c:ptCount val="1"/>
                <c:pt idx="0">
                  <c:v>Total</c:v>
                </c:pt>
              </c:strCache>
            </c:strRef>
          </c:tx>
          <c:spPr>
            <a:solidFill>
              <a:schemeClr val="accent2">
                <a:lumMod val="60000"/>
                <a:lumOff val="40000"/>
              </a:schemeClr>
            </a:solidFill>
            <a:ln w="12700">
              <a:solidFill>
                <a:schemeClr val="accent2">
                  <a:lumMod val="60000"/>
                  <a:lumOff val="40000"/>
                </a:schemeClr>
              </a:solidFill>
            </a:ln>
            <a:effectLst/>
          </c:spPr>
          <c:invertIfNegative val="0"/>
          <c:cat>
            <c:strRef>
              <c:f>' Pivot Table'!$H$5:$H$37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Table'!$I$5:$I$37</c:f>
              <c:numCache>
                <c:formatCode>General</c:formatCode>
                <c:ptCount val="32"/>
                <c:pt idx="0">
                  <c:v>63.31</c:v>
                </c:pt>
                <c:pt idx="1">
                  <c:v>50.338999999999999</c:v>
                </c:pt>
                <c:pt idx="2">
                  <c:v>66.22</c:v>
                </c:pt>
                <c:pt idx="3">
                  <c:v>70.722999999999999</c:v>
                </c:pt>
                <c:pt idx="4">
                  <c:v>81.363</c:v>
                </c:pt>
                <c:pt idx="5">
                  <c:v>69.153999999999996</c:v>
                </c:pt>
                <c:pt idx="6">
                  <c:v>61.276000000000003</c:v>
                </c:pt>
                <c:pt idx="7">
                  <c:v>63.567</c:v>
                </c:pt>
                <c:pt idx="8">
                  <c:v>69.411000000000001</c:v>
                </c:pt>
                <c:pt idx="9">
                  <c:v>75.552999999999997</c:v>
                </c:pt>
                <c:pt idx="10">
                  <c:v>114.143</c:v>
                </c:pt>
                <c:pt idx="11">
                  <c:v>132.607</c:v>
                </c:pt>
                <c:pt idx="12">
                  <c:v>140.02699999999999</c:v>
                </c:pt>
                <c:pt idx="13">
                  <c:v>127.239</c:v>
                </c:pt>
                <c:pt idx="14">
                  <c:v>120.73099999999999</c:v>
                </c:pt>
                <c:pt idx="15">
                  <c:v>121.5</c:v>
                </c:pt>
                <c:pt idx="16">
                  <c:v>112.6</c:v>
                </c:pt>
                <c:pt idx="17">
                  <c:v>119.077</c:v>
                </c:pt>
                <c:pt idx="18">
                  <c:v>100.68300000000001</c:v>
                </c:pt>
                <c:pt idx="19">
                  <c:v>109.22499999999999</c:v>
                </c:pt>
                <c:pt idx="20">
                  <c:v>72.984999999999999</c:v>
                </c:pt>
                <c:pt idx="21">
                  <c:v>117.19</c:v>
                </c:pt>
                <c:pt idx="22">
                  <c:v>123.691</c:v>
                </c:pt>
                <c:pt idx="23">
                  <c:v>123.191</c:v>
                </c:pt>
                <c:pt idx="24">
                  <c:v>128.303</c:v>
                </c:pt>
                <c:pt idx="25">
                  <c:v>107.95699999999999</c:v>
                </c:pt>
                <c:pt idx="26">
                  <c:v>124.521</c:v>
                </c:pt>
                <c:pt idx="27">
                  <c:v>95.681200000000004</c:v>
                </c:pt>
                <c:pt idx="28">
                  <c:v>91.729710999999995</c:v>
                </c:pt>
                <c:pt idx="29">
                  <c:v>95.439982999999998</c:v>
                </c:pt>
                <c:pt idx="30">
                  <c:v>97.248279999999994</c:v>
                </c:pt>
                <c:pt idx="31">
                  <c:v>116.56048699999999</c:v>
                </c:pt>
              </c:numCache>
            </c:numRef>
          </c:val>
          <c:extLst>
            <c:ext xmlns:c16="http://schemas.microsoft.com/office/drawing/2014/chart" uri="{C3380CC4-5D6E-409C-BE32-E72D297353CC}">
              <c16:uniqueId val="{00000000-DA9A-49FD-8114-86C940110A37}"/>
            </c:ext>
          </c:extLst>
        </c:ser>
        <c:dLbls>
          <c:showLegendKey val="0"/>
          <c:showVal val="0"/>
          <c:showCatName val="0"/>
          <c:showSerName val="0"/>
          <c:showPercent val="0"/>
          <c:showBubbleSize val="0"/>
        </c:dLbls>
        <c:gapWidth val="182"/>
        <c:axId val="728734383"/>
        <c:axId val="728748943"/>
      </c:barChart>
      <c:catAx>
        <c:axId val="72873438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28748943"/>
        <c:crosses val="autoZero"/>
        <c:auto val="1"/>
        <c:lblAlgn val="ctr"/>
        <c:lblOffset val="100"/>
        <c:noMultiLvlLbl val="0"/>
      </c:catAx>
      <c:valAx>
        <c:axId val="72874894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kt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287343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Table!PivotTable53</c:name>
    <c:fmtId val="12"/>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Export By Volume</a:t>
            </a:r>
            <a:endParaRPr lang="en-US"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 Pivot Table'!$B$42</c:f>
              <c:strCache>
                <c:ptCount val="1"/>
                <c:pt idx="0">
                  <c:v>Total</c:v>
                </c:pt>
              </c:strCache>
            </c:strRef>
          </c:tx>
          <c:spPr>
            <a:solidFill>
              <a:schemeClr val="accent6">
                <a:lumMod val="60000"/>
                <a:lumOff val="40000"/>
              </a:schemeClr>
            </a:solidFill>
            <a:ln>
              <a:solidFill>
                <a:schemeClr val="accent6">
                  <a:lumMod val="60000"/>
                  <a:lumOff val="40000"/>
                </a:schemeClr>
              </a:solidFill>
            </a:ln>
            <a:effectLst/>
          </c:spPr>
          <c:invertIfNegative val="0"/>
          <c:cat>
            <c:strRef>
              <c:f>' Pivot Table'!$A$43:$A$75</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Table'!$B$43:$B$75</c:f>
              <c:numCache>
                <c:formatCode>General</c:formatCode>
                <c:ptCount val="32"/>
                <c:pt idx="0">
                  <c:v>41.762</c:v>
                </c:pt>
                <c:pt idx="1">
                  <c:v>40.171999999999997</c:v>
                </c:pt>
                <c:pt idx="2">
                  <c:v>42.423000000000002</c:v>
                </c:pt>
                <c:pt idx="3">
                  <c:v>39.176000000000002</c:v>
                </c:pt>
                <c:pt idx="4">
                  <c:v>45.267000000000003</c:v>
                </c:pt>
                <c:pt idx="5">
                  <c:v>25.774999999999999</c:v>
                </c:pt>
                <c:pt idx="6">
                  <c:v>21.571000000000002</c:v>
                </c:pt>
                <c:pt idx="7">
                  <c:v>31.687000000000001</c:v>
                </c:pt>
                <c:pt idx="8">
                  <c:v>34.997999999999998</c:v>
                </c:pt>
                <c:pt idx="9">
                  <c:v>40.762</c:v>
                </c:pt>
                <c:pt idx="10">
                  <c:v>75.789000000000001</c:v>
                </c:pt>
                <c:pt idx="11">
                  <c:v>93.694999999999993</c:v>
                </c:pt>
                <c:pt idx="12">
                  <c:v>96.852000000000004</c:v>
                </c:pt>
                <c:pt idx="13">
                  <c:v>81.325000000000003</c:v>
                </c:pt>
                <c:pt idx="14">
                  <c:v>79.081999999999994</c:v>
                </c:pt>
                <c:pt idx="15">
                  <c:v>87.483999999999995</c:v>
                </c:pt>
                <c:pt idx="16">
                  <c:v>78.941000000000003</c:v>
                </c:pt>
                <c:pt idx="17">
                  <c:v>85.676000000000002</c:v>
                </c:pt>
                <c:pt idx="18">
                  <c:v>74.201999999999998</c:v>
                </c:pt>
                <c:pt idx="19">
                  <c:v>80.343000000000004</c:v>
                </c:pt>
                <c:pt idx="20">
                  <c:v>47.49</c:v>
                </c:pt>
                <c:pt idx="21">
                  <c:v>89.948999999999998</c:v>
                </c:pt>
                <c:pt idx="22">
                  <c:v>97.314999999999998</c:v>
                </c:pt>
                <c:pt idx="23">
                  <c:v>90.846029999999999</c:v>
                </c:pt>
                <c:pt idx="24">
                  <c:v>121.51067</c:v>
                </c:pt>
                <c:pt idx="25">
                  <c:v>97.859560000000002</c:v>
                </c:pt>
                <c:pt idx="26">
                  <c:v>115.05737999999999</c:v>
                </c:pt>
                <c:pt idx="27">
                  <c:v>84.740710000000007</c:v>
                </c:pt>
                <c:pt idx="28">
                  <c:v>88.358599999999996</c:v>
                </c:pt>
                <c:pt idx="29">
                  <c:v>92.144090000000006</c:v>
                </c:pt>
                <c:pt idx="30">
                  <c:v>89.627269999999996</c:v>
                </c:pt>
                <c:pt idx="31">
                  <c:v>100.98257</c:v>
                </c:pt>
              </c:numCache>
            </c:numRef>
          </c:val>
          <c:extLst>
            <c:ext xmlns:c16="http://schemas.microsoft.com/office/drawing/2014/chart" uri="{C3380CC4-5D6E-409C-BE32-E72D297353CC}">
              <c16:uniqueId val="{00000000-4DB1-4C7F-AE51-08C5EDA0D492}"/>
            </c:ext>
          </c:extLst>
        </c:ser>
        <c:dLbls>
          <c:showLegendKey val="0"/>
          <c:showVal val="0"/>
          <c:showCatName val="0"/>
          <c:showSerName val="0"/>
          <c:showPercent val="0"/>
          <c:showBubbleSize val="0"/>
        </c:dLbls>
        <c:gapWidth val="219"/>
        <c:overlap val="-27"/>
        <c:axId val="1695203071"/>
        <c:axId val="1695205983"/>
      </c:barChart>
      <c:catAx>
        <c:axId val="169520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205983"/>
        <c:crosses val="autoZero"/>
        <c:auto val="1"/>
        <c:lblAlgn val="ctr"/>
        <c:lblOffset val="100"/>
        <c:noMultiLvlLbl val="0"/>
      </c:catAx>
      <c:valAx>
        <c:axId val="1695205983"/>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kt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20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Table!PivotTable54</c:name>
    <c:fmtId val="11"/>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Exploration Expenditure</a:t>
            </a:r>
            <a:endParaRPr lang="en-US"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 Pivot Table'!$I$42</c:f>
              <c:strCache>
                <c:ptCount val="1"/>
                <c:pt idx="0">
                  <c:v>Total</c:v>
                </c:pt>
              </c:strCache>
            </c:strRef>
          </c:tx>
          <c:spPr>
            <a:ln w="12700" cap="rnd">
              <a:solidFill>
                <a:schemeClr val="accent4">
                  <a:lumMod val="60000"/>
                  <a:lumOff val="40000"/>
                </a:schemeClr>
              </a:solidFill>
              <a:round/>
            </a:ln>
            <a:effectLst/>
          </c:spPr>
          <c:marker>
            <c:symbol val="none"/>
          </c:marker>
          <c:cat>
            <c:strRef>
              <c:f>' Pivot Table'!$H$43:$H$75</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Table'!$I$43:$I$75</c:f>
              <c:numCache>
                <c:formatCode>General</c:formatCode>
                <c:ptCount val="32"/>
                <c:pt idx="0">
                  <c:v>#N/A</c:v>
                </c:pt>
                <c:pt idx="1">
                  <c:v>#N/A</c:v>
                </c:pt>
                <c:pt idx="2">
                  <c:v>#N/A</c:v>
                </c:pt>
                <c:pt idx="3">
                  <c:v>#N/A</c:v>
                </c:pt>
                <c:pt idx="4">
                  <c:v>#N/A</c:v>
                </c:pt>
                <c:pt idx="5">
                  <c:v>#N/A</c:v>
                </c:pt>
                <c:pt idx="6">
                  <c:v>#N/A</c:v>
                </c:pt>
                <c:pt idx="7">
                  <c:v>#N/A</c:v>
                </c:pt>
                <c:pt idx="8">
                  <c:v>#N/A</c:v>
                </c:pt>
                <c:pt idx="9">
                  <c:v>#N/A</c:v>
                </c:pt>
                <c:pt idx="10">
                  <c:v>6.5</c:v>
                </c:pt>
                <c:pt idx="11">
                  <c:v>5.8</c:v>
                </c:pt>
                <c:pt idx="12">
                  <c:v>8.1</c:v>
                </c:pt>
                <c:pt idx="13">
                  <c:v>8.6</c:v>
                </c:pt>
                <c:pt idx="14">
                  <c:v>8.1999999999999993</c:v>
                </c:pt>
                <c:pt idx="15">
                  <c:v>15.2</c:v>
                </c:pt>
                <c:pt idx="16">
                  <c:v>24.6</c:v>
                </c:pt>
                <c:pt idx="17">
                  <c:v>51.2</c:v>
                </c:pt>
                <c:pt idx="18">
                  <c:v>64.8</c:v>
                </c:pt>
                <c:pt idx="19">
                  <c:v>25.8</c:v>
                </c:pt>
                <c:pt idx="20">
                  <c:v>47</c:v>
                </c:pt>
                <c:pt idx="21">
                  <c:v>70.900000000000006</c:v>
                </c:pt>
                <c:pt idx="22">
                  <c:v>98.7</c:v>
                </c:pt>
                <c:pt idx="23">
                  <c:v>61</c:v>
                </c:pt>
                <c:pt idx="24">
                  <c:v>36.200000000000003</c:v>
                </c:pt>
                <c:pt idx="25">
                  <c:v>31.3</c:v>
                </c:pt>
                <c:pt idx="26">
                  <c:v>36.6</c:v>
                </c:pt>
                <c:pt idx="27">
                  <c:v>26.7</c:v>
                </c:pt>
                <c:pt idx="28">
                  <c:v>46.2</c:v>
                </c:pt>
                <c:pt idx="29">
                  <c:v>65</c:v>
                </c:pt>
                <c:pt idx="30">
                  <c:v>95.9</c:v>
                </c:pt>
                <c:pt idx="31">
                  <c:v>103.1</c:v>
                </c:pt>
              </c:numCache>
            </c:numRef>
          </c:val>
          <c:smooth val="0"/>
          <c:extLst>
            <c:ext xmlns:c16="http://schemas.microsoft.com/office/drawing/2014/chart" uri="{C3380CC4-5D6E-409C-BE32-E72D297353CC}">
              <c16:uniqueId val="{00000000-1CA1-4F59-9540-00231395C54A}"/>
            </c:ext>
          </c:extLst>
        </c:ser>
        <c:dLbls>
          <c:showLegendKey val="0"/>
          <c:showVal val="0"/>
          <c:showCatName val="0"/>
          <c:showSerName val="0"/>
          <c:showPercent val="0"/>
          <c:showBubbleSize val="0"/>
        </c:dLbls>
        <c:smooth val="0"/>
        <c:axId val="1695130687"/>
        <c:axId val="1695127359"/>
      </c:lineChart>
      <c:catAx>
        <c:axId val="16951306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127359"/>
        <c:crosses val="autoZero"/>
        <c:auto val="1"/>
        <c:lblAlgn val="ctr"/>
        <c:lblOffset val="100"/>
        <c:noMultiLvlLbl val="0"/>
      </c:catAx>
      <c:valAx>
        <c:axId val="1695127359"/>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1306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Table!PivotTable50</c:name>
    <c:fmtId val="17"/>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solidFill>
                  <a:schemeClr val="tx1"/>
                </a:solidFill>
              </a:rPr>
              <a:t>Commodity</a:t>
            </a:r>
            <a:r>
              <a:rPr lang="en-US" baseline="0">
                <a:solidFill>
                  <a:schemeClr val="tx1"/>
                </a:solidFill>
              </a:rPr>
              <a:t> Price</a:t>
            </a:r>
            <a:endParaRPr lang="en-US">
              <a:solidFill>
                <a:schemeClr val="tx1"/>
              </a:solidFill>
            </a:endParaRPr>
          </a:p>
        </c:rich>
      </c:tx>
      <c:layout>
        <c:manualLayout>
          <c:xMode val="edge"/>
          <c:yMode val="edge"/>
          <c:x val="0.40543678084543228"/>
          <c:y val="7.7772730331785445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1"/>
            </a:solidFill>
            <a:round/>
          </a:ln>
          <a:effectLst/>
        </c:spPr>
        <c:marker>
          <c:symbol val="none"/>
        </c:marker>
      </c:pivotFmt>
      <c:pivotFmt>
        <c:idx val="4"/>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 Pivot Table'!$B$4</c:f>
              <c:strCache>
                <c:ptCount val="1"/>
                <c:pt idx="0">
                  <c:v>Total</c:v>
                </c:pt>
              </c:strCache>
            </c:strRef>
          </c:tx>
          <c:spPr>
            <a:ln w="12700" cap="rnd">
              <a:solidFill>
                <a:schemeClr val="accent1"/>
              </a:solidFill>
              <a:round/>
            </a:ln>
            <a:effectLst/>
          </c:spPr>
          <c:marker>
            <c:symbol val="none"/>
          </c:marker>
          <c:cat>
            <c:strRef>
              <c:f>' Pivot Table'!$A$5:$A$37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Table'!$B$5:$B$37</c:f>
              <c:numCache>
                <c:formatCode>General</c:formatCode>
                <c:ptCount val="32"/>
                <c:pt idx="0">
                  <c:v>8.8333333333333304</c:v>
                </c:pt>
                <c:pt idx="1">
                  <c:v>9.3333333333333304</c:v>
                </c:pt>
                <c:pt idx="2">
                  <c:v>7.93333333333333</c:v>
                </c:pt>
                <c:pt idx="3">
                  <c:v>10.033333333333299</c:v>
                </c:pt>
                <c:pt idx="4">
                  <c:v>9.5</c:v>
                </c:pt>
                <c:pt idx="5">
                  <c:v>10.35</c:v>
                </c:pt>
                <c:pt idx="6">
                  <c:v>14.6833333333333</c:v>
                </c:pt>
                <c:pt idx="7">
                  <c:v>13.6666666666667</c:v>
                </c:pt>
                <c:pt idx="8">
                  <c:v>11.233333333333301</c:v>
                </c:pt>
                <c:pt idx="9">
                  <c:v>10.616666666666699</c:v>
                </c:pt>
                <c:pt idx="10">
                  <c:v>9.3666666666666707</c:v>
                </c:pt>
                <c:pt idx="11">
                  <c:v>7.7833333333333297</c:v>
                </c:pt>
                <c:pt idx="12">
                  <c:v>9.8333333333333304</c:v>
                </c:pt>
                <c:pt idx="13">
                  <c:v>10.1666666666667</c:v>
                </c:pt>
                <c:pt idx="14">
                  <c:v>16.5</c:v>
                </c:pt>
                <c:pt idx="15">
                  <c:v>21.75</c:v>
                </c:pt>
                <c:pt idx="16">
                  <c:v>38.8333333333333</c:v>
                </c:pt>
                <c:pt idx="17">
                  <c:v>85</c:v>
                </c:pt>
                <c:pt idx="18">
                  <c:v>74</c:v>
                </c:pt>
                <c:pt idx="19">
                  <c:v>45</c:v>
                </c:pt>
                <c:pt idx="20">
                  <c:v>42.0833333333333</c:v>
                </c:pt>
                <c:pt idx="21">
                  <c:v>68.4166666666667</c:v>
                </c:pt>
                <c:pt idx="22">
                  <c:v>51.726666666666702</c:v>
                </c:pt>
                <c:pt idx="23">
                  <c:v>42.71</c:v>
                </c:pt>
                <c:pt idx="24">
                  <c:v>34.9433333333333</c:v>
                </c:pt>
                <c:pt idx="25">
                  <c:v>37.996666666666698</c:v>
                </c:pt>
                <c:pt idx="26">
                  <c:v>31.85</c:v>
                </c:pt>
                <c:pt idx="27">
                  <c:v>23.793333333333301</c:v>
                </c:pt>
                <c:pt idx="28">
                  <c:v>21.436666666666699</c:v>
                </c:pt>
                <c:pt idx="29">
                  <c:v>27.41</c:v>
                </c:pt>
                <c:pt idx="30">
                  <c:v>25.593333333333302</c:v>
                </c:pt>
                <c:pt idx="31">
                  <c:v>29.52</c:v>
                </c:pt>
              </c:numCache>
            </c:numRef>
          </c:val>
          <c:smooth val="0"/>
          <c:extLst>
            <c:ext xmlns:c16="http://schemas.microsoft.com/office/drawing/2014/chart" uri="{C3380CC4-5D6E-409C-BE32-E72D297353CC}">
              <c16:uniqueId val="{00000000-24DF-4A52-B5E0-F54E17FF7F5F}"/>
            </c:ext>
          </c:extLst>
        </c:ser>
        <c:dLbls>
          <c:showLegendKey val="0"/>
          <c:showVal val="0"/>
          <c:showCatName val="0"/>
          <c:showSerName val="0"/>
          <c:showPercent val="0"/>
          <c:showBubbleSize val="0"/>
        </c:dLbls>
        <c:smooth val="0"/>
        <c:axId val="990089407"/>
        <c:axId val="990099391"/>
      </c:lineChart>
      <c:catAx>
        <c:axId val="99008940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990099391"/>
        <c:crosses val="autoZero"/>
        <c:auto val="1"/>
        <c:lblAlgn val="ctr"/>
        <c:lblOffset val="100"/>
        <c:noMultiLvlLbl val="0"/>
      </c:catAx>
      <c:valAx>
        <c:axId val="990099391"/>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US$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quot;$&quot;#,##0.00" sourceLinked="0"/>
        <c:majorTickMark val="out"/>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9008940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eries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Table!PivotTable51</c:name>
    <c:fmtId val="15"/>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solidFill>
                  <a:schemeClr val="tx1"/>
                </a:solidFill>
              </a:rPr>
              <a:t>Commodity</a:t>
            </a:r>
            <a:r>
              <a:rPr lang="en-US" baseline="0">
                <a:solidFill>
                  <a:schemeClr val="tx1"/>
                </a:solidFill>
              </a:rPr>
              <a:t> Production</a:t>
            </a:r>
            <a:endParaRPr lang="en-US">
              <a:solidFill>
                <a:schemeClr val="tx1"/>
              </a:solidFill>
            </a:endParaRPr>
          </a:p>
        </c:rich>
      </c:tx>
      <c:layout>
        <c:manualLayout>
          <c:xMode val="edge"/>
          <c:yMode val="edge"/>
          <c:x val="0.34491666666666659"/>
          <c:y val="3.962525517643628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 Pivot Table'!$I$4</c:f>
              <c:strCache>
                <c:ptCount val="1"/>
                <c:pt idx="0">
                  <c:v>Total</c:v>
                </c:pt>
              </c:strCache>
            </c:strRef>
          </c:tx>
          <c:spPr>
            <a:solidFill>
              <a:schemeClr val="accent2">
                <a:lumMod val="60000"/>
                <a:lumOff val="40000"/>
              </a:schemeClr>
            </a:solidFill>
            <a:ln w="12700">
              <a:solidFill>
                <a:schemeClr val="accent2">
                  <a:lumMod val="60000"/>
                  <a:lumOff val="40000"/>
                </a:schemeClr>
              </a:solidFill>
            </a:ln>
            <a:effectLst/>
          </c:spPr>
          <c:invertIfNegative val="0"/>
          <c:cat>
            <c:strRef>
              <c:f>' Pivot Table'!$H$5:$H$37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Table'!$I$5:$I$37</c:f>
              <c:numCache>
                <c:formatCode>General</c:formatCode>
                <c:ptCount val="32"/>
                <c:pt idx="0">
                  <c:v>684.33600000000001</c:v>
                </c:pt>
                <c:pt idx="1">
                  <c:v>809.51462240000001</c:v>
                </c:pt>
                <c:pt idx="2">
                  <c:v>858.0455776</c:v>
                </c:pt>
                <c:pt idx="3">
                  <c:v>844.72941663999995</c:v>
                </c:pt>
                <c:pt idx="4">
                  <c:v>743.10145023999996</c:v>
                </c:pt>
                <c:pt idx="5">
                  <c:v>817.74264768</c:v>
                </c:pt>
                <c:pt idx="6">
                  <c:v>1061.0898326399999</c:v>
                </c:pt>
                <c:pt idx="7">
                  <c:v>1233.6671691199999</c:v>
                </c:pt>
                <c:pt idx="8">
                  <c:v>978.221</c:v>
                </c:pt>
                <c:pt idx="9">
                  <c:v>1316.1329261599999</c:v>
                </c:pt>
                <c:pt idx="10">
                  <c:v>1809.6320000000001</c:v>
                </c:pt>
                <c:pt idx="11">
                  <c:v>1985.1679999999999</c:v>
                </c:pt>
                <c:pt idx="12">
                  <c:v>1503.263592</c:v>
                </c:pt>
                <c:pt idx="13">
                  <c:v>1729.92</c:v>
                </c:pt>
                <c:pt idx="14">
                  <c:v>2262.3368</c:v>
                </c:pt>
                <c:pt idx="15">
                  <c:v>2363.0876800000001</c:v>
                </c:pt>
                <c:pt idx="16">
                  <c:v>2128.6306048000001</c:v>
                </c:pt>
                <c:pt idx="17">
                  <c:v>1760.4679068</c:v>
                </c:pt>
                <c:pt idx="18">
                  <c:v>2107.0233951999999</c:v>
                </c:pt>
                <c:pt idx="19">
                  <c:v>1910.9366663999999</c:v>
                </c:pt>
                <c:pt idx="20">
                  <c:v>917.00583040000004</c:v>
                </c:pt>
                <c:pt idx="21">
                  <c:v>1428.6462276</c:v>
                </c:pt>
                <c:pt idx="22">
                  <c:v>1386.8319200000001</c:v>
                </c:pt>
                <c:pt idx="23">
                  <c:v>1669.6419086046601</c:v>
                </c:pt>
                <c:pt idx="24">
                  <c:v>905.96741440000005</c:v>
                </c:pt>
                <c:pt idx="25">
                  <c:v>1060.13043992489</c:v>
                </c:pt>
                <c:pt idx="26">
                  <c:v>1476.3679999999999</c:v>
                </c:pt>
                <c:pt idx="27">
                  <c:v>1564.56</c:v>
                </c:pt>
                <c:pt idx="28">
                  <c:v>1761.0840000000001</c:v>
                </c:pt>
                <c:pt idx="29">
                  <c:v>1799.2439999999999</c:v>
                </c:pt>
                <c:pt idx="30">
                  <c:v>1534.8088952000001</c:v>
                </c:pt>
                <c:pt idx="31">
                  <c:v>1032.864</c:v>
                </c:pt>
              </c:numCache>
            </c:numRef>
          </c:val>
          <c:extLst>
            <c:ext xmlns:c16="http://schemas.microsoft.com/office/drawing/2014/chart" uri="{C3380CC4-5D6E-409C-BE32-E72D297353CC}">
              <c16:uniqueId val="{00000000-4D16-4847-83C0-C4D965F08E4B}"/>
            </c:ext>
          </c:extLst>
        </c:ser>
        <c:dLbls>
          <c:showLegendKey val="0"/>
          <c:showVal val="0"/>
          <c:showCatName val="0"/>
          <c:showSerName val="0"/>
          <c:showPercent val="0"/>
          <c:showBubbleSize val="0"/>
        </c:dLbls>
        <c:gapWidth val="182"/>
        <c:axId val="728734383"/>
        <c:axId val="728748943"/>
      </c:barChart>
      <c:catAx>
        <c:axId val="72873438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28748943"/>
        <c:crosses val="autoZero"/>
        <c:auto val="1"/>
        <c:lblAlgn val="ctr"/>
        <c:lblOffset val="100"/>
        <c:noMultiLvlLbl val="0"/>
      </c:catAx>
      <c:valAx>
        <c:axId val="72874894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Tones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287343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Table!PivotTable53</c:name>
    <c:fmtId val="15"/>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solidFill>
                  <a:schemeClr val="tx1"/>
                </a:solidFill>
              </a:rPr>
              <a:t>Commodity</a:t>
            </a:r>
            <a:r>
              <a:rPr lang="en-US" baseline="0">
                <a:solidFill>
                  <a:schemeClr val="tx1"/>
                </a:solidFill>
              </a:rPr>
              <a:t> Export By Volumn</a:t>
            </a:r>
            <a:endParaRPr lang="en-US">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 Pivot Table'!$B$42</c:f>
              <c:strCache>
                <c:ptCount val="1"/>
                <c:pt idx="0">
                  <c:v>Total</c:v>
                </c:pt>
              </c:strCache>
            </c:strRef>
          </c:tx>
          <c:spPr>
            <a:solidFill>
              <a:schemeClr val="accent6">
                <a:lumMod val="60000"/>
                <a:lumOff val="40000"/>
              </a:schemeClr>
            </a:solidFill>
            <a:ln>
              <a:solidFill>
                <a:schemeClr val="accent6">
                  <a:lumMod val="60000"/>
                  <a:lumOff val="40000"/>
                </a:schemeClr>
              </a:solidFill>
            </a:ln>
            <a:effectLst/>
          </c:spPr>
          <c:invertIfNegative val="0"/>
          <c:cat>
            <c:strRef>
              <c:f>' Pivot Table'!$A$43:$A$75</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Table'!$B$43:$B$75</c:f>
              <c:numCache>
                <c:formatCode>General</c:formatCode>
                <c:ptCount val="32"/>
                <c:pt idx="0">
                  <c:v>1008</c:v>
                </c:pt>
                <c:pt idx="1">
                  <c:v>599</c:v>
                </c:pt>
                <c:pt idx="2">
                  <c:v>402</c:v>
                </c:pt>
                <c:pt idx="3">
                  <c:v>632</c:v>
                </c:pt>
                <c:pt idx="4">
                  <c:v>320</c:v>
                </c:pt>
                <c:pt idx="5">
                  <c:v>728</c:v>
                </c:pt>
                <c:pt idx="6">
                  <c:v>2043</c:v>
                </c:pt>
                <c:pt idx="7">
                  <c:v>1653</c:v>
                </c:pt>
                <c:pt idx="8">
                  <c:v>1702</c:v>
                </c:pt>
                <c:pt idx="9">
                  <c:v>2068</c:v>
                </c:pt>
                <c:pt idx="10">
                  <c:v>1827</c:v>
                </c:pt>
                <c:pt idx="11">
                  <c:v>2572</c:v>
                </c:pt>
                <c:pt idx="12">
                  <c:v>1454</c:v>
                </c:pt>
                <c:pt idx="13">
                  <c:v>2638</c:v>
                </c:pt>
                <c:pt idx="14">
                  <c:v>2289</c:v>
                </c:pt>
                <c:pt idx="15">
                  <c:v>3845.5043500000002</c:v>
                </c:pt>
                <c:pt idx="16">
                  <c:v>2040.3628799999999</c:v>
                </c:pt>
                <c:pt idx="17">
                  <c:v>1724.70874</c:v>
                </c:pt>
                <c:pt idx="18">
                  <c:v>2385.6878000000002</c:v>
                </c:pt>
                <c:pt idx="19">
                  <c:v>2172.0986830000002</c:v>
                </c:pt>
                <c:pt idx="20">
                  <c:v>1515.943066</c:v>
                </c:pt>
                <c:pt idx="21">
                  <c:v>1810.37085</c:v>
                </c:pt>
                <c:pt idx="22">
                  <c:v>1393.574001</c:v>
                </c:pt>
                <c:pt idx="23">
                  <c:v>2151.7926499999999</c:v>
                </c:pt>
                <c:pt idx="24">
                  <c:v>1456.3958439999999</c:v>
                </c:pt>
                <c:pt idx="25">
                  <c:v>1176.1393869999999</c:v>
                </c:pt>
                <c:pt idx="26">
                  <c:v>2140.5125469999998</c:v>
                </c:pt>
                <c:pt idx="27">
                  <c:v>1751.9749280000001</c:v>
                </c:pt>
                <c:pt idx="28">
                  <c:v>1712.30747675</c:v>
                </c:pt>
                <c:pt idx="29">
                  <c:v>1681.2674305</c:v>
                </c:pt>
                <c:pt idx="30">
                  <c:v>1762.8579999999999</c:v>
                </c:pt>
                <c:pt idx="31">
                  <c:v>1218</c:v>
                </c:pt>
              </c:numCache>
            </c:numRef>
          </c:val>
          <c:extLst>
            <c:ext xmlns:c16="http://schemas.microsoft.com/office/drawing/2014/chart" uri="{C3380CC4-5D6E-409C-BE32-E72D297353CC}">
              <c16:uniqueId val="{00000000-A173-4990-A6D6-F79A6B507436}"/>
            </c:ext>
          </c:extLst>
        </c:ser>
        <c:dLbls>
          <c:showLegendKey val="0"/>
          <c:showVal val="0"/>
          <c:showCatName val="0"/>
          <c:showSerName val="0"/>
          <c:showPercent val="0"/>
          <c:showBubbleSize val="0"/>
        </c:dLbls>
        <c:gapWidth val="219"/>
        <c:overlap val="-27"/>
        <c:axId val="1695203071"/>
        <c:axId val="1695205983"/>
      </c:barChart>
      <c:catAx>
        <c:axId val="169520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205983"/>
        <c:crosses val="autoZero"/>
        <c:auto val="1"/>
        <c:lblAlgn val="ctr"/>
        <c:lblOffset val="100"/>
        <c:noMultiLvlLbl val="0"/>
      </c:catAx>
      <c:valAx>
        <c:axId val="1695205983"/>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Tones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20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Table!PivotTable54</c:name>
    <c:fmtId val="15"/>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solidFill>
                  <a:schemeClr val="tx1"/>
                </a:solidFill>
              </a:rPr>
              <a:t>Commodity</a:t>
            </a:r>
            <a:r>
              <a:rPr lang="en-US" baseline="0">
                <a:solidFill>
                  <a:schemeClr val="tx1"/>
                </a:solidFill>
              </a:rPr>
              <a:t> Exploration Expenditure</a:t>
            </a:r>
            <a:endParaRPr lang="en-US">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 Pivot Table'!$I$42</c:f>
              <c:strCache>
                <c:ptCount val="1"/>
                <c:pt idx="0">
                  <c:v>Total</c:v>
                </c:pt>
              </c:strCache>
            </c:strRef>
          </c:tx>
          <c:spPr>
            <a:ln w="12700" cap="rnd">
              <a:solidFill>
                <a:schemeClr val="accent4">
                  <a:lumMod val="60000"/>
                  <a:lumOff val="40000"/>
                </a:schemeClr>
              </a:solidFill>
              <a:round/>
            </a:ln>
            <a:effectLst/>
          </c:spPr>
          <c:marker>
            <c:symbol val="none"/>
          </c:marker>
          <c:cat>
            <c:strRef>
              <c:f>' Pivot Table'!$H$43:$H$75</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Table'!$I$43:$I$75</c:f>
              <c:numCache>
                <c:formatCode>General</c:formatCode>
                <c:ptCount val="32"/>
                <c:pt idx="0">
                  <c:v>1.9</c:v>
                </c:pt>
                <c:pt idx="1">
                  <c:v>1.6</c:v>
                </c:pt>
                <c:pt idx="2">
                  <c:v>2.1</c:v>
                </c:pt>
                <c:pt idx="3">
                  <c:v>1.3</c:v>
                </c:pt>
                <c:pt idx="4">
                  <c:v>1.4</c:v>
                </c:pt>
                <c:pt idx="5">
                  <c:v>1.8</c:v>
                </c:pt>
                <c:pt idx="6">
                  <c:v>1.6</c:v>
                </c:pt>
                <c:pt idx="7">
                  <c:v>2.2000000000000002</c:v>
                </c:pt>
                <c:pt idx="8">
                  <c:v>5.0999999999999996</c:v>
                </c:pt>
                <c:pt idx="9">
                  <c:v>1.4</c:v>
                </c:pt>
                <c:pt idx="10">
                  <c:v>0</c:v>
                </c:pt>
                <c:pt idx="11">
                  <c:v>1.1000000000000001</c:v>
                </c:pt>
                <c:pt idx="12">
                  <c:v>0.9</c:v>
                </c:pt>
                <c:pt idx="13">
                  <c:v>0.7</c:v>
                </c:pt>
                <c:pt idx="14">
                  <c:v>1.3</c:v>
                </c:pt>
                <c:pt idx="15">
                  <c:v>3.2</c:v>
                </c:pt>
                <c:pt idx="16">
                  <c:v>10.1</c:v>
                </c:pt>
                <c:pt idx="17">
                  <c:v>24.3</c:v>
                </c:pt>
                <c:pt idx="18">
                  <c:v>49.2</c:v>
                </c:pt>
                <c:pt idx="19">
                  <c:v>27.7</c:v>
                </c:pt>
                <c:pt idx="20">
                  <c:v>23.7</c:v>
                </c:pt>
                <c:pt idx="21">
                  <c:v>43.4</c:v>
                </c:pt>
                <c:pt idx="22">
                  <c:v>29.3</c:v>
                </c:pt>
                <c:pt idx="23">
                  <c:v>12.4</c:v>
                </c:pt>
                <c:pt idx="24">
                  <c:v>6.4</c:v>
                </c:pt>
                <c:pt idx="25">
                  <c:v>7.5</c:v>
                </c:pt>
                <c:pt idx="26">
                  <c:v>7.9</c:v>
                </c:pt>
                <c:pt idx="27">
                  <c:v>5.0999999999999996</c:v>
                </c:pt>
                <c:pt idx="28">
                  <c:v>1.9</c:v>
                </c:pt>
                <c:pt idx="29">
                  <c:v>2.2999999999999998</c:v>
                </c:pt>
                <c:pt idx="30">
                  <c:v>1.1000000000000001</c:v>
                </c:pt>
                <c:pt idx="31">
                  <c:v>1.8</c:v>
                </c:pt>
              </c:numCache>
            </c:numRef>
          </c:val>
          <c:smooth val="0"/>
          <c:extLst>
            <c:ext xmlns:c16="http://schemas.microsoft.com/office/drawing/2014/chart" uri="{C3380CC4-5D6E-409C-BE32-E72D297353CC}">
              <c16:uniqueId val="{00000000-3893-4F0A-8070-C790237ED9C1}"/>
            </c:ext>
          </c:extLst>
        </c:ser>
        <c:dLbls>
          <c:showLegendKey val="0"/>
          <c:showVal val="0"/>
          <c:showCatName val="0"/>
          <c:showSerName val="0"/>
          <c:showPercent val="0"/>
          <c:showBubbleSize val="0"/>
        </c:dLbls>
        <c:smooth val="0"/>
        <c:axId val="1695130687"/>
        <c:axId val="1695127359"/>
      </c:lineChart>
      <c:catAx>
        <c:axId val="16951306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127359"/>
        <c:crosses val="autoZero"/>
        <c:auto val="1"/>
        <c:lblAlgn val="ctr"/>
        <c:lblOffset val="100"/>
        <c:noMultiLvlLbl val="0"/>
      </c:catAx>
      <c:valAx>
        <c:axId val="1695127359"/>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1306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Gold!$B$3</c:f>
              <c:strCache>
                <c:ptCount val="1"/>
                <c:pt idx="0">
                  <c:v> Gold Pirce(US$/oz)</c:v>
                </c:pt>
              </c:strCache>
            </c:strRef>
          </c:tx>
          <c:spPr>
            <a:ln w="12700" cap="sq" cmpd="sng">
              <a:solidFill>
                <a:schemeClr val="accent6">
                  <a:lumMod val="75000"/>
                </a:schemeClr>
              </a:solidFill>
              <a:prstDash val="solid"/>
              <a:round/>
              <a:headEnd type="none"/>
            </a:ln>
            <a:effectLst/>
          </c:spPr>
          <c:marker>
            <c:symbol val="none"/>
          </c:marker>
          <c:cat>
            <c:numRef>
              <c:f>Gold!$A$4:$A$128</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Gold!$B$4:$B$128</c:f>
              <c:numCache>
                <c:formatCode>0</c:formatCode>
                <c:ptCount val="125"/>
                <c:pt idx="0">
                  <c:v>407.33</c:v>
                </c:pt>
                <c:pt idx="1">
                  <c:v>366.52666666666698</c:v>
                </c:pt>
                <c:pt idx="2">
                  <c:v>382.46</c:v>
                </c:pt>
                <c:pt idx="3">
                  <c:v>381.09666666666698</c:v>
                </c:pt>
                <c:pt idx="4">
                  <c:v>370.66333333333301</c:v>
                </c:pt>
                <c:pt idx="5">
                  <c:v>360.57333333333298</c:v>
                </c:pt>
                <c:pt idx="6">
                  <c:v>357.72333333333302</c:v>
                </c:pt>
                <c:pt idx="7">
                  <c:v>360.21333333333303</c:v>
                </c:pt>
                <c:pt idx="8">
                  <c:v>350.84666666666698</c:v>
                </c:pt>
                <c:pt idx="9">
                  <c:v>338.95</c:v>
                </c:pt>
                <c:pt idx="10">
                  <c:v>347.25714285714298</c:v>
                </c:pt>
                <c:pt idx="11">
                  <c:v>338.27619047618998</c:v>
                </c:pt>
                <c:pt idx="12">
                  <c:v>329.84643211289102</c:v>
                </c:pt>
                <c:pt idx="13">
                  <c:v>360.64557226399302</c:v>
                </c:pt>
                <c:pt idx="14">
                  <c:v>375.15515873015897</c:v>
                </c:pt>
                <c:pt idx="15">
                  <c:v>373.667715311005</c:v>
                </c:pt>
                <c:pt idx="16">
                  <c:v>384.31094202898601</c:v>
                </c:pt>
                <c:pt idx="17">
                  <c:v>381.92434761145302</c:v>
                </c:pt>
                <c:pt idx="18">
                  <c:v>385.64545454545498</c:v>
                </c:pt>
                <c:pt idx="19">
                  <c:v>384.47809042809001</c:v>
                </c:pt>
                <c:pt idx="20">
                  <c:v>379.110262249828</c:v>
                </c:pt>
                <c:pt idx="21">
                  <c:v>387.93604617604598</c:v>
                </c:pt>
                <c:pt idx="22">
                  <c:v>384.32135642135597</c:v>
                </c:pt>
                <c:pt idx="23">
                  <c:v>385.302450980392</c:v>
                </c:pt>
                <c:pt idx="24">
                  <c:v>400.13853535353599</c:v>
                </c:pt>
                <c:pt idx="25">
                  <c:v>390.06194444444401</c:v>
                </c:pt>
                <c:pt idx="26">
                  <c:v>383.50921325051797</c:v>
                </c:pt>
                <c:pt idx="27">
                  <c:v>375.96988727858297</c:v>
                </c:pt>
                <c:pt idx="28">
                  <c:v>351.17861642743202</c:v>
                </c:pt>
                <c:pt idx="29">
                  <c:v>343.02329004328999</c:v>
                </c:pt>
                <c:pt idx="30">
                  <c:v>323.64569169960498</c:v>
                </c:pt>
                <c:pt idx="31">
                  <c:v>306.583781464531</c:v>
                </c:pt>
                <c:pt idx="32">
                  <c:v>294.17621572871599</c:v>
                </c:pt>
                <c:pt idx="33">
                  <c:v>299.90106060606098</c:v>
                </c:pt>
                <c:pt idx="34">
                  <c:v>288.66176548089601</c:v>
                </c:pt>
                <c:pt idx="35">
                  <c:v>294.27827080327103</c:v>
                </c:pt>
                <c:pt idx="36">
                  <c:v>286.76514492753603</c:v>
                </c:pt>
                <c:pt idx="37">
                  <c:v>273.60487878787899</c:v>
                </c:pt>
                <c:pt idx="38">
                  <c:v>259.20064935064897</c:v>
                </c:pt>
                <c:pt idx="39">
                  <c:v>295.65794410268097</c:v>
                </c:pt>
                <c:pt idx="40">
                  <c:v>290.15124819624799</c:v>
                </c:pt>
                <c:pt idx="41">
                  <c:v>280.20399230399198</c:v>
                </c:pt>
                <c:pt idx="42">
                  <c:v>276.52539682539702</c:v>
                </c:pt>
                <c:pt idx="43">
                  <c:v>269.15909090909099</c:v>
                </c:pt>
                <c:pt idx="44">
                  <c:v>263.459545454546</c:v>
                </c:pt>
                <c:pt idx="45">
                  <c:v>267.76548245613998</c:v>
                </c:pt>
                <c:pt idx="46">
                  <c:v>274.39159090909101</c:v>
                </c:pt>
                <c:pt idx="47">
                  <c:v>278.41366106719403</c:v>
                </c:pt>
                <c:pt idx="48">
                  <c:v>290.35378787878801</c:v>
                </c:pt>
                <c:pt idx="49">
                  <c:v>312.784764309764</c:v>
                </c:pt>
                <c:pt idx="50">
                  <c:v>314.22170462387902</c:v>
                </c:pt>
                <c:pt idx="51">
                  <c:v>322.51421095007998</c:v>
                </c:pt>
                <c:pt idx="52">
                  <c:v>352.12484848484797</c:v>
                </c:pt>
                <c:pt idx="53">
                  <c:v>346.81320593149502</c:v>
                </c:pt>
                <c:pt idx="54">
                  <c:v>363.24417325428198</c:v>
                </c:pt>
                <c:pt idx="55">
                  <c:v>391.92739893211302</c:v>
                </c:pt>
                <c:pt idx="56">
                  <c:v>408.44432884748102</c:v>
                </c:pt>
                <c:pt idx="57">
                  <c:v>393.30389154704898</c:v>
                </c:pt>
                <c:pt idx="58">
                  <c:v>401.44196969696998</c:v>
                </c:pt>
                <c:pt idx="59">
                  <c:v>433.71906470722303</c:v>
                </c:pt>
                <c:pt idx="60">
                  <c:v>427.24214285714299</c:v>
                </c:pt>
                <c:pt idx="61">
                  <c:v>427.25421717171702</c:v>
                </c:pt>
                <c:pt idx="62">
                  <c:v>439.48528138528098</c:v>
                </c:pt>
                <c:pt idx="63">
                  <c:v>485.692228677755</c:v>
                </c:pt>
                <c:pt idx="64">
                  <c:v>553.984254658385</c:v>
                </c:pt>
                <c:pt idx="65">
                  <c:v>627.39702982203005</c:v>
                </c:pt>
                <c:pt idx="66">
                  <c:v>621.49613997114</c:v>
                </c:pt>
                <c:pt idx="67">
                  <c:v>614.46599821746895</c:v>
                </c:pt>
                <c:pt idx="68">
                  <c:v>650.26878787878798</c:v>
                </c:pt>
                <c:pt idx="69">
                  <c:v>667.23947368421102</c:v>
                </c:pt>
                <c:pt idx="70">
                  <c:v>681.11977272727302</c:v>
                </c:pt>
                <c:pt idx="71">
                  <c:v>788.01833875842794</c:v>
                </c:pt>
                <c:pt idx="72">
                  <c:v>926.77576137312997</c:v>
                </c:pt>
                <c:pt idx="73">
                  <c:v>895.95171356421395</c:v>
                </c:pt>
                <c:pt idx="74">
                  <c:v>869.57618577075095</c:v>
                </c:pt>
                <c:pt idx="75">
                  <c:v>794.52472349351603</c:v>
                </c:pt>
                <c:pt idx="76">
                  <c:v>908.70856782106796</c:v>
                </c:pt>
                <c:pt idx="77">
                  <c:v>921.50506379585295</c:v>
                </c:pt>
                <c:pt idx="78">
                  <c:v>960.06472332015801</c:v>
                </c:pt>
                <c:pt idx="79">
                  <c:v>1101.63262056657</c:v>
                </c:pt>
                <c:pt idx="80">
                  <c:v>1108.9039855072499</c:v>
                </c:pt>
                <c:pt idx="81">
                  <c:v>1195.68072169059</c:v>
                </c:pt>
                <c:pt idx="82">
                  <c:v>1226.58423520923</c:v>
                </c:pt>
                <c:pt idx="83">
                  <c:v>1367.4876015797099</c:v>
                </c:pt>
                <c:pt idx="84">
                  <c:v>1384.37028985507</c:v>
                </c:pt>
                <c:pt idx="85">
                  <c:v>1504.29524410774</c:v>
                </c:pt>
                <c:pt idx="86">
                  <c:v>1699.1486291486301</c:v>
                </c:pt>
                <c:pt idx="87">
                  <c:v>1652.2009001924</c:v>
                </c:pt>
                <c:pt idx="88">
                  <c:v>1690.8369408369399</c:v>
                </c:pt>
                <c:pt idx="89">
                  <c:v>1610.7559011164301</c:v>
                </c:pt>
                <c:pt idx="90">
                  <c:v>1654.7977272727301</c:v>
                </c:pt>
                <c:pt idx="91">
                  <c:v>1718.8922149887601</c:v>
                </c:pt>
                <c:pt idx="92">
                  <c:v>1630.46818181818</c:v>
                </c:pt>
                <c:pt idx="93">
                  <c:v>1413.6486111111101</c:v>
                </c:pt>
                <c:pt idx="94">
                  <c:v>1327.53892339545</c:v>
                </c:pt>
                <c:pt idx="95">
                  <c:v>1272.46966298597</c:v>
                </c:pt>
                <c:pt idx="96">
                  <c:v>1293.9512626262599</c:v>
                </c:pt>
                <c:pt idx="97">
                  <c:v>1288.5400793650799</c:v>
                </c:pt>
                <c:pt idx="98">
                  <c:v>1281.9243577075099</c:v>
                </c:pt>
                <c:pt idx="99">
                  <c:v>1200.3595347063299</c:v>
                </c:pt>
                <c:pt idx="100">
                  <c:v>1219.22076118326</c:v>
                </c:pt>
                <c:pt idx="101">
                  <c:v>1192.8223923445</c:v>
                </c:pt>
                <c:pt idx="102">
                  <c:v>1124.0145915678499</c:v>
                </c:pt>
                <c:pt idx="103">
                  <c:v>1104.5446001367</c:v>
                </c:pt>
                <c:pt idx="104">
                  <c:v>1180.9552631578899</c:v>
                </c:pt>
                <c:pt idx="105">
                  <c:v>1259.35465007215</c:v>
                </c:pt>
                <c:pt idx="106">
                  <c:v>1334.8147907647899</c:v>
                </c:pt>
                <c:pt idx="107">
                  <c:v>1217.9837902837901</c:v>
                </c:pt>
                <c:pt idx="108">
                  <c:v>1219.5911594202901</c:v>
                </c:pt>
                <c:pt idx="109">
                  <c:v>1257.5510056707401</c:v>
                </c:pt>
                <c:pt idx="110">
                  <c:v>1277.83863636364</c:v>
                </c:pt>
                <c:pt idx="111">
                  <c:v>1274.35120320856</c:v>
                </c:pt>
                <c:pt idx="112">
                  <c:v>1329.2826839826801</c:v>
                </c:pt>
                <c:pt idx="113">
                  <c:v>1306.4442857142899</c:v>
                </c:pt>
                <c:pt idx="114">
                  <c:v>1212.74765151515</c:v>
                </c:pt>
                <c:pt idx="115">
                  <c:v>1228.08748740603</c:v>
                </c:pt>
                <c:pt idx="116">
                  <c:v>1304.2360245310199</c:v>
                </c:pt>
                <c:pt idx="117">
                  <c:v>1309.81170634921</c:v>
                </c:pt>
                <c:pt idx="118">
                  <c:v>1474.3633885438301</c:v>
                </c:pt>
                <c:pt idx="119">
                  <c:v>1480.2870370370399</c:v>
                </c:pt>
                <c:pt idx="120">
                  <c:v>1583.23416666667</c:v>
                </c:pt>
                <c:pt idx="121">
                  <c:v>1710.5099202551801</c:v>
                </c:pt>
                <c:pt idx="122">
                  <c:v>1911.36389328063</c:v>
                </c:pt>
                <c:pt idx="123">
                  <c:v>1873.2410401002501</c:v>
                </c:pt>
                <c:pt idx="124">
                  <c:v>1797.79608695652</c:v>
                </c:pt>
              </c:numCache>
            </c:numRef>
          </c:val>
          <c:smooth val="0"/>
          <c:extLst>
            <c:ext xmlns:c16="http://schemas.microsoft.com/office/drawing/2014/chart" uri="{C3380CC4-5D6E-409C-BE32-E72D297353CC}">
              <c16:uniqueId val="{00000000-2D88-4729-A762-2BF5740EE829}"/>
            </c:ext>
          </c:extLst>
        </c:ser>
        <c:dLbls>
          <c:showLegendKey val="0"/>
          <c:showVal val="0"/>
          <c:showCatName val="0"/>
          <c:showSerName val="0"/>
          <c:showPercent val="0"/>
          <c:showBubbleSize val="0"/>
        </c:dLbls>
        <c:marker val="1"/>
        <c:smooth val="0"/>
        <c:axId val="617406271"/>
        <c:axId val="617388383"/>
      </c:lineChart>
      <c:lineChart>
        <c:grouping val="standard"/>
        <c:varyColors val="0"/>
        <c:ser>
          <c:idx val="1"/>
          <c:order val="1"/>
          <c:tx>
            <c:strRef>
              <c:f>Gold!$M$3</c:f>
              <c:strCache>
                <c:ptCount val="1"/>
                <c:pt idx="0">
                  <c:v>Total Export</c:v>
                </c:pt>
              </c:strCache>
            </c:strRef>
          </c:tx>
          <c:spPr>
            <a:ln w="12700" cap="rnd">
              <a:solidFill>
                <a:srgbClr val="AF0915"/>
              </a:solidFill>
              <a:round/>
            </a:ln>
            <a:effectLst/>
          </c:spPr>
          <c:marker>
            <c:symbol val="none"/>
          </c:marker>
          <c:cat>
            <c:numRef>
              <c:f>Gold!$A$4:$A$128</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Gold!$M$4:$M$128</c:f>
              <c:numCache>
                <c:formatCode>0</c:formatCode>
                <c:ptCount val="125"/>
                <c:pt idx="0">
                  <c:v>75.660888</c:v>
                </c:pt>
                <c:pt idx="1">
                  <c:v>72.757389000000003</c:v>
                </c:pt>
                <c:pt idx="2">
                  <c:v>69.321139000000002</c:v>
                </c:pt>
                <c:pt idx="3">
                  <c:v>97.509265999999997</c:v>
                </c:pt>
                <c:pt idx="4">
                  <c:v>107.34994999999999</c:v>
                </c:pt>
                <c:pt idx="5">
                  <c:v>79.341456999999991</c:v>
                </c:pt>
                <c:pt idx="6">
                  <c:v>109.375444</c:v>
                </c:pt>
                <c:pt idx="7">
                  <c:v>88.769891999999999</c:v>
                </c:pt>
                <c:pt idx="8">
                  <c:v>110.19031200000001</c:v>
                </c:pt>
                <c:pt idx="9">
                  <c:v>123.100729</c:v>
                </c:pt>
                <c:pt idx="10">
                  <c:v>121.10565</c:v>
                </c:pt>
                <c:pt idx="11">
                  <c:v>128.436632</c:v>
                </c:pt>
                <c:pt idx="12">
                  <c:v>118.45724899999999</c:v>
                </c:pt>
                <c:pt idx="13">
                  <c:v>76.331090000000003</c:v>
                </c:pt>
                <c:pt idx="14">
                  <c:v>121.98509000000001</c:v>
                </c:pt>
                <c:pt idx="15">
                  <c:v>102.45943</c:v>
                </c:pt>
                <c:pt idx="16">
                  <c:v>122.96843799999999</c:v>
                </c:pt>
                <c:pt idx="17">
                  <c:v>90.136599000000004</c:v>
                </c:pt>
                <c:pt idx="18">
                  <c:v>82.279650000000004</c:v>
                </c:pt>
                <c:pt idx="19">
                  <c:v>94.826409999999996</c:v>
                </c:pt>
                <c:pt idx="20">
                  <c:v>116.351315</c:v>
                </c:pt>
                <c:pt idx="21">
                  <c:v>95.004125999999999</c:v>
                </c:pt>
                <c:pt idx="22">
                  <c:v>108.86362700000001</c:v>
                </c:pt>
                <c:pt idx="23">
                  <c:v>105.217646</c:v>
                </c:pt>
                <c:pt idx="24">
                  <c:v>117.202853</c:v>
                </c:pt>
                <c:pt idx="25">
                  <c:v>100.979141</c:v>
                </c:pt>
                <c:pt idx="26">
                  <c:v>93.192215000000004</c:v>
                </c:pt>
                <c:pt idx="27">
                  <c:v>87.195500999999993</c:v>
                </c:pt>
                <c:pt idx="28">
                  <c:v>113.214034</c:v>
                </c:pt>
                <c:pt idx="29">
                  <c:v>115.94311999999999</c:v>
                </c:pt>
                <c:pt idx="30">
                  <c:v>114.374849</c:v>
                </c:pt>
                <c:pt idx="31">
                  <c:v>147.88499100000001</c:v>
                </c:pt>
                <c:pt idx="32">
                  <c:v>163.991275</c:v>
                </c:pt>
                <c:pt idx="33">
                  <c:v>175.20390400000002</c:v>
                </c:pt>
                <c:pt idx="34">
                  <c:v>200.74042900000001</c:v>
                </c:pt>
                <c:pt idx="35">
                  <c:v>190.51664399999999</c:v>
                </c:pt>
                <c:pt idx="36">
                  <c:v>132.10511600000001</c:v>
                </c:pt>
                <c:pt idx="37">
                  <c:v>130.41695200000001</c:v>
                </c:pt>
                <c:pt idx="38">
                  <c:v>151.733003</c:v>
                </c:pt>
                <c:pt idx="39">
                  <c:v>134.36638500000001</c:v>
                </c:pt>
                <c:pt idx="40">
                  <c:v>136.64028199999998</c:v>
                </c:pt>
                <c:pt idx="41">
                  <c:v>117.10443100000001</c:v>
                </c:pt>
                <c:pt idx="42">
                  <c:v>107.598658</c:v>
                </c:pt>
                <c:pt idx="43">
                  <c:v>104.99814000000001</c:v>
                </c:pt>
                <c:pt idx="44">
                  <c:v>122.60337799999999</c:v>
                </c:pt>
                <c:pt idx="45">
                  <c:v>138.197452</c:v>
                </c:pt>
                <c:pt idx="46">
                  <c:v>116.96261200000001</c:v>
                </c:pt>
                <c:pt idx="47">
                  <c:v>96.344134000000011</c:v>
                </c:pt>
                <c:pt idx="48">
                  <c:v>104.717719</c:v>
                </c:pt>
                <c:pt idx="49">
                  <c:v>119.764242</c:v>
                </c:pt>
                <c:pt idx="50">
                  <c:v>92.72160599999998</c:v>
                </c:pt>
                <c:pt idx="51">
                  <c:v>88.528644999999997</c:v>
                </c:pt>
                <c:pt idx="52">
                  <c:v>135.89929699999999</c:v>
                </c:pt>
                <c:pt idx="53">
                  <c:v>123.23599</c:v>
                </c:pt>
                <c:pt idx="54">
                  <c:v>121.347757</c:v>
                </c:pt>
                <c:pt idx="55">
                  <c:v>107.52556799999999</c:v>
                </c:pt>
                <c:pt idx="56">
                  <c:v>90.957875999999999</c:v>
                </c:pt>
                <c:pt idx="57">
                  <c:v>87.427965999999998</c:v>
                </c:pt>
                <c:pt idx="58">
                  <c:v>109.232775</c:v>
                </c:pt>
                <c:pt idx="59">
                  <c:v>96.288832999999997</c:v>
                </c:pt>
                <c:pt idx="60">
                  <c:v>80.258811999999992</c:v>
                </c:pt>
                <c:pt idx="61">
                  <c:v>85.450209999999998</c:v>
                </c:pt>
                <c:pt idx="62">
                  <c:v>87.510093999999995</c:v>
                </c:pt>
                <c:pt idx="63">
                  <c:v>102.864249</c:v>
                </c:pt>
                <c:pt idx="64">
                  <c:v>102.89590899999999</c:v>
                </c:pt>
                <c:pt idx="65">
                  <c:v>137.79271299999999</c:v>
                </c:pt>
                <c:pt idx="66">
                  <c:v>119.20393800000001</c:v>
                </c:pt>
                <c:pt idx="67">
                  <c:v>119.16969999999999</c:v>
                </c:pt>
                <c:pt idx="68">
                  <c:v>118.755844</c:v>
                </c:pt>
                <c:pt idx="69">
                  <c:v>131.57777300000001</c:v>
                </c:pt>
                <c:pt idx="70">
                  <c:v>123.168251</c:v>
                </c:pt>
                <c:pt idx="71">
                  <c:v>147.01051999999999</c:v>
                </c:pt>
                <c:pt idx="72">
                  <c:v>135.365589</c:v>
                </c:pt>
                <c:pt idx="73">
                  <c:v>119.06504855</c:v>
                </c:pt>
                <c:pt idx="74">
                  <c:v>168.49991890000001</c:v>
                </c:pt>
                <c:pt idx="75">
                  <c:v>148.69146850000001</c:v>
                </c:pt>
                <c:pt idx="76">
                  <c:v>212.9622775</c:v>
                </c:pt>
                <c:pt idx="77">
                  <c:v>96.585144450000001</c:v>
                </c:pt>
                <c:pt idx="78">
                  <c:v>94.167824469999999</c:v>
                </c:pt>
                <c:pt idx="79">
                  <c:v>98.571543259999999</c:v>
                </c:pt>
                <c:pt idx="80">
                  <c:v>86.621865509999992</c:v>
                </c:pt>
                <c:pt idx="81">
                  <c:v>162.22558541000001</c:v>
                </c:pt>
                <c:pt idx="82">
                  <c:v>101.26663999</c:v>
                </c:pt>
                <c:pt idx="83">
                  <c:v>132.44112747</c:v>
                </c:pt>
                <c:pt idx="84">
                  <c:v>99.127593110000007</c:v>
                </c:pt>
                <c:pt idx="85">
                  <c:v>101.54118249999999</c:v>
                </c:pt>
                <c:pt idx="86">
                  <c:v>115.21211170000001</c:v>
                </c:pt>
                <c:pt idx="87">
                  <c:v>134.61590821999999</c:v>
                </c:pt>
                <c:pt idx="88">
                  <c:v>97.731551550000006</c:v>
                </c:pt>
                <c:pt idx="89">
                  <c:v>154.06525826999999</c:v>
                </c:pt>
                <c:pt idx="90">
                  <c:v>122.72930612</c:v>
                </c:pt>
                <c:pt idx="91">
                  <c:v>115.88703319999999</c:v>
                </c:pt>
                <c:pt idx="92">
                  <c:v>108.86973021</c:v>
                </c:pt>
                <c:pt idx="93">
                  <c:v>125.95742466999999</c:v>
                </c:pt>
                <c:pt idx="94">
                  <c:v>119.04143256</c:v>
                </c:pt>
                <c:pt idx="95">
                  <c:v>137.05046501999999</c:v>
                </c:pt>
                <c:pt idx="96">
                  <c:v>152.92648333</c:v>
                </c:pt>
                <c:pt idx="97">
                  <c:v>114.98481454</c:v>
                </c:pt>
                <c:pt idx="98">
                  <c:v>140.10712799000001</c:v>
                </c:pt>
                <c:pt idx="99">
                  <c:v>130.40410299999999</c:v>
                </c:pt>
                <c:pt idx="100">
                  <c:v>140.79601499</c:v>
                </c:pt>
                <c:pt idx="101">
                  <c:v>98.813163979999999</c:v>
                </c:pt>
                <c:pt idx="102">
                  <c:v>151.39029593999999</c:v>
                </c:pt>
                <c:pt idx="103">
                  <c:v>129.57291762</c:v>
                </c:pt>
                <c:pt idx="104">
                  <c:v>133.38591818999998</c:v>
                </c:pt>
                <c:pt idx="105">
                  <c:v>168.96425620000002</c:v>
                </c:pt>
                <c:pt idx="106">
                  <c:v>181.45763579999999</c:v>
                </c:pt>
                <c:pt idx="107">
                  <c:v>153.34274178999999</c:v>
                </c:pt>
                <c:pt idx="108">
                  <c:v>141.65521283999999</c:v>
                </c:pt>
                <c:pt idx="109">
                  <c:v>157.42058134999999</c:v>
                </c:pt>
                <c:pt idx="110">
                  <c:v>136.88676509000001</c:v>
                </c:pt>
                <c:pt idx="111">
                  <c:v>138.67847764999999</c:v>
                </c:pt>
                <c:pt idx="112">
                  <c:v>186.50541211000001</c:v>
                </c:pt>
                <c:pt idx="113">
                  <c:v>171.42608884000001</c:v>
                </c:pt>
                <c:pt idx="114">
                  <c:v>150.20956192</c:v>
                </c:pt>
                <c:pt idx="115">
                  <c:v>115.28137365000001</c:v>
                </c:pt>
                <c:pt idx="116">
                  <c:v>175.48139452999999</c:v>
                </c:pt>
                <c:pt idx="117">
                  <c:v>152.48331122000002</c:v>
                </c:pt>
                <c:pt idx="118">
                  <c:v>208.26516277000002</c:v>
                </c:pt>
                <c:pt idx="119">
                  <c:v>151.50615736</c:v>
                </c:pt>
                <c:pt idx="120">
                  <c:v>130.78113819999999</c:v>
                </c:pt>
                <c:pt idx="121">
                  <c:v>116.20126819000001</c:v>
                </c:pt>
                <c:pt idx="122">
                  <c:v>115.70019508999999</c:v>
                </c:pt>
                <c:pt idx="123">
                  <c:v>126.08424968</c:v>
                </c:pt>
                <c:pt idx="124">
                  <c:v>120.72886726</c:v>
                </c:pt>
              </c:numCache>
            </c:numRef>
          </c:val>
          <c:smooth val="0"/>
          <c:extLst>
            <c:ext xmlns:c16="http://schemas.microsoft.com/office/drawing/2014/chart" uri="{C3380CC4-5D6E-409C-BE32-E72D297353CC}">
              <c16:uniqueId val="{00000001-2D88-4729-A762-2BF5740EE829}"/>
            </c:ext>
          </c:extLst>
        </c:ser>
        <c:dLbls>
          <c:showLegendKey val="0"/>
          <c:showVal val="0"/>
          <c:showCatName val="0"/>
          <c:showSerName val="0"/>
          <c:showPercent val="0"/>
          <c:showBubbleSize val="0"/>
        </c:dLbls>
        <c:marker val="1"/>
        <c:smooth val="0"/>
        <c:axId val="1623084319"/>
        <c:axId val="1623042719"/>
      </c:lineChart>
      <c:dateAx>
        <c:axId val="617406271"/>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617388383"/>
        <c:crosses val="autoZero"/>
        <c:auto val="1"/>
        <c:lblOffset val="100"/>
        <c:baseTimeUnit val="months"/>
      </c:dateAx>
      <c:valAx>
        <c:axId val="61738838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a:solidFill>
                      <a:schemeClr val="tx1"/>
                    </a:solidFill>
                  </a:rPr>
                  <a:t>US$/oz</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0" sourceLinked="1"/>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617406271"/>
        <c:crosses val="autoZero"/>
        <c:crossBetween val="between"/>
      </c:valAx>
      <c:valAx>
        <c:axId val="1623042719"/>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a:solidFill>
                      <a:schemeClr val="tx1"/>
                    </a:solidFill>
                  </a:rPr>
                  <a:t>Tonnes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23084319"/>
        <c:crosses val="max"/>
        <c:crossBetween val="between"/>
      </c:valAx>
      <c:dateAx>
        <c:axId val="1623084319"/>
        <c:scaling>
          <c:orientation val="minMax"/>
        </c:scaling>
        <c:delete val="1"/>
        <c:axPos val="b"/>
        <c:numFmt formatCode="mmm\–yy" sourceLinked="1"/>
        <c:majorTickMark val="out"/>
        <c:minorTickMark val="none"/>
        <c:tickLblPos val="nextTo"/>
        <c:crossAx val="1623042719"/>
        <c:crosses val="autoZero"/>
        <c:auto val="1"/>
        <c:lblOffset val="100"/>
        <c:baseTimeUnit val="months"/>
        <c:majorUnit val="1"/>
        <c:minorUnit val="1"/>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2"/>
          <c:order val="2"/>
          <c:tx>
            <c:strRef>
              <c:f>Gold!$O$3</c:f>
              <c:strCache>
                <c:ptCount val="1"/>
                <c:pt idx="0">
                  <c:v>Gold Expenditure % of Export Value</c:v>
                </c:pt>
              </c:strCache>
            </c:strRef>
          </c:tx>
          <c:spPr>
            <a:solidFill>
              <a:schemeClr val="accent3"/>
            </a:solidFill>
            <a:ln w="12700">
              <a:solidFill>
                <a:schemeClr val="accent6">
                  <a:lumMod val="60000"/>
                  <a:lumOff val="40000"/>
                </a:schemeClr>
              </a:solidFill>
            </a:ln>
            <a:effectLst/>
          </c:spPr>
          <c:cat>
            <c:numRef>
              <c:f>Gold!$A$4:$A$128</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Gold!$O$4:$O$128</c:f>
              <c:numCache>
                <c:formatCode>0</c:formatCode>
                <c:ptCount val="125"/>
                <c:pt idx="0">
                  <c:v>8.2250380090029651</c:v>
                </c:pt>
                <c:pt idx="1">
                  <c:v>12.112664439320195</c:v>
                </c:pt>
                <c:pt idx="2">
                  <c:v>9.0415254321916638</c:v>
                </c:pt>
                <c:pt idx="3">
                  <c:v>7.6605852371582213</c:v>
                </c:pt>
                <c:pt idx="4">
                  <c:v>6.162679127239822</c:v>
                </c:pt>
                <c:pt idx="5">
                  <c:v>11.531614076884489</c:v>
                </c:pt>
                <c:pt idx="6">
                  <c:v>7.6020726658573112</c:v>
                </c:pt>
                <c:pt idx="7">
                  <c:v>9.1759160632500301</c:v>
                </c:pt>
                <c:pt idx="8">
                  <c:v>6.6868059849872319</c:v>
                </c:pt>
                <c:pt idx="9">
                  <c:v>7.1042948691709071</c:v>
                </c:pt>
                <c:pt idx="10">
                  <c:v>6.6931081375783892</c:v>
                </c:pt>
                <c:pt idx="11">
                  <c:v>6.7867934506633327</c:v>
                </c:pt>
                <c:pt idx="12">
                  <c:v>6.4818638008830964</c:v>
                </c:pt>
                <c:pt idx="13">
                  <c:v>10.39061764865227</c:v>
                </c:pt>
                <c:pt idx="14">
                  <c:v>6.71698928569751</c:v>
                </c:pt>
                <c:pt idx="15">
                  <c:v>8.9935304603462658</c:v>
                </c:pt>
                <c:pt idx="16">
                  <c:v>7.499269372653032</c:v>
                </c:pt>
                <c:pt idx="17">
                  <c:v>12.276770307517451</c:v>
                </c:pt>
                <c:pt idx="18">
                  <c:v>13.560173515273839</c:v>
                </c:pt>
                <c:pt idx="19">
                  <c:v>12.85657970183486</c:v>
                </c:pt>
                <c:pt idx="20">
                  <c:v>8.8117351942401196</c:v>
                </c:pt>
                <c:pt idx="21">
                  <c:v>12.506288628739862</c:v>
                </c:pt>
                <c:pt idx="22">
                  <c:v>9.7122339016246571</c:v>
                </c:pt>
                <c:pt idx="23">
                  <c:v>10.783981172684785</c:v>
                </c:pt>
                <c:pt idx="24">
                  <c:v>8.2603324499087538</c:v>
                </c:pt>
                <c:pt idx="25">
                  <c:v>10.887830965316276</c:v>
                </c:pt>
                <c:pt idx="26">
                  <c:v>13.535783950894958</c:v>
                </c:pt>
                <c:pt idx="27">
                  <c:v>16.017753295729918</c:v>
                </c:pt>
                <c:pt idx="28">
                  <c:v>13.03582811813361</c:v>
                </c:pt>
                <c:pt idx="29">
                  <c:v>19.200155029140205</c:v>
                </c:pt>
                <c:pt idx="30">
                  <c:v>16.88529417066766</c:v>
                </c:pt>
                <c:pt idx="31">
                  <c:v>11.456162877419057</c:v>
                </c:pt>
                <c:pt idx="32">
                  <c:v>8.3389089447512053</c:v>
                </c:pt>
                <c:pt idx="33">
                  <c:v>7.4536737226800991</c:v>
                </c:pt>
                <c:pt idx="34">
                  <c:v>6.4864123426332618</c:v>
                </c:pt>
                <c:pt idx="35">
                  <c:v>7.3423097183714789</c:v>
                </c:pt>
                <c:pt idx="36">
                  <c:v>8.1085270053105152</c:v>
                </c:pt>
                <c:pt idx="37">
                  <c:v>9.9286056608028854</c:v>
                </c:pt>
                <c:pt idx="38">
                  <c:v>8.2288112164777285</c:v>
                </c:pt>
                <c:pt idx="39">
                  <c:v>7.5472382134138147</c:v>
                </c:pt>
                <c:pt idx="40">
                  <c:v>5.4820130500883693</c:v>
                </c:pt>
                <c:pt idx="41">
                  <c:v>8.6277887087547693</c:v>
                </c:pt>
                <c:pt idx="42">
                  <c:v>7.675252992933788</c:v>
                </c:pt>
                <c:pt idx="43">
                  <c:v>8.380140356607205</c:v>
                </c:pt>
                <c:pt idx="44">
                  <c:v>6.1740290542543725</c:v>
                </c:pt>
                <c:pt idx="45">
                  <c:v>6.9516158916237334</c:v>
                </c:pt>
                <c:pt idx="46">
                  <c:v>6.9096728221934853</c:v>
                </c:pt>
                <c:pt idx="47">
                  <c:v>7.22520412059741</c:v>
                </c:pt>
                <c:pt idx="48">
                  <c:v>5.5952590968388689</c:v>
                </c:pt>
                <c:pt idx="49">
                  <c:v>6.2355784289215901</c:v>
                </c:pt>
                <c:pt idx="50">
                  <c:v>7.2490639798427292</c:v>
                </c:pt>
                <c:pt idx="51">
                  <c:v>7.7522466291779573</c:v>
                </c:pt>
                <c:pt idx="52">
                  <c:v>5.3293822830166571</c:v>
                </c:pt>
                <c:pt idx="53">
                  <c:v>7.0818953805074578</c:v>
                </c:pt>
                <c:pt idx="54">
                  <c:v>6.8453295314736495</c:v>
                </c:pt>
                <c:pt idx="55">
                  <c:v>6.377253958555384</c:v>
                </c:pt>
                <c:pt idx="56">
                  <c:v>6.5217950954956709</c:v>
                </c:pt>
                <c:pt idx="57">
                  <c:v>8.4093628585749425</c:v>
                </c:pt>
                <c:pt idx="58">
                  <c:v>8.0465955725419995</c:v>
                </c:pt>
                <c:pt idx="59">
                  <c:v>6.4706271628639467</c:v>
                </c:pt>
                <c:pt idx="60">
                  <c:v>6.0684602338024352</c:v>
                </c:pt>
                <c:pt idx="61">
                  <c:v>7.2088475143460258</c:v>
                </c:pt>
                <c:pt idx="62">
                  <c:v>6.790253812897272</c:v>
                </c:pt>
                <c:pt idx="63">
                  <c:v>6.3152716140330298</c:v>
                </c:pt>
                <c:pt idx="64">
                  <c:v>5.3246750173347754</c:v>
                </c:pt>
                <c:pt idx="65">
                  <c:v>4.3961237725664368</c:v>
                </c:pt>
                <c:pt idx="66">
                  <c:v>4.1432705619236208</c:v>
                </c:pt>
                <c:pt idx="67">
                  <c:v>5.1374747133494614</c:v>
                </c:pt>
                <c:pt idx="68">
                  <c:v>4.0535538633576724</c:v>
                </c:pt>
                <c:pt idx="69">
                  <c:v>4.0291025681761825</c:v>
                </c:pt>
                <c:pt idx="70">
                  <c:v>4.4609604007154049</c:v>
                </c:pt>
                <c:pt idx="71">
                  <c:v>5.1527906031645223</c:v>
                </c:pt>
                <c:pt idx="72">
                  <c:v>4.324707808891648</c:v>
                </c:pt>
                <c:pt idx="73">
                  <c:v>5.7947833620739928</c:v>
                </c:pt>
                <c:pt idx="74">
                  <c:v>3.3619961170459263</c:v>
                </c:pt>
                <c:pt idx="75">
                  <c:v>2.9769116272629721</c:v>
                </c:pt>
                <c:pt idx="76">
                  <c:v>1.537905139639451</c:v>
                </c:pt>
                <c:pt idx="77">
                  <c:v>2.9755666225752742</c:v>
                </c:pt>
                <c:pt idx="78">
                  <c:v>4.540993701498766</c:v>
                </c:pt>
                <c:pt idx="79">
                  <c:v>4.509738711008195</c:v>
                </c:pt>
                <c:pt idx="80">
                  <c:v>4.0096882406082708</c:v>
                </c:pt>
                <c:pt idx="81">
                  <c:v>3.7906031474130559</c:v>
                </c:pt>
                <c:pt idx="82">
                  <c:v>5.2348104773278497</c:v>
                </c:pt>
                <c:pt idx="83">
                  <c:v>4.4703527169751025</c:v>
                </c:pt>
                <c:pt idx="84">
                  <c:v>4.1534141830583255</c:v>
                </c:pt>
                <c:pt idx="85">
                  <c:v>5.4358353326246212</c:v>
                </c:pt>
                <c:pt idx="86">
                  <c:v>4.6316784679755392</c:v>
                </c:pt>
                <c:pt idx="87">
                  <c:v>4.654471795413623</c:v>
                </c:pt>
                <c:pt idx="88">
                  <c:v>5.2437961356204736</c:v>
                </c:pt>
                <c:pt idx="89">
                  <c:v>4.9752510187694234</c:v>
                </c:pt>
                <c:pt idx="90">
                  <c:v>5.0452646402212444</c:v>
                </c:pt>
                <c:pt idx="91">
                  <c:v>3.9374547295559092</c:v>
                </c:pt>
                <c:pt idx="92">
                  <c:v>4.1997290129605211</c:v>
                </c:pt>
                <c:pt idx="93">
                  <c:v>4.131060368837594</c:v>
                </c:pt>
                <c:pt idx="94">
                  <c:v>4.1625550153120301</c:v>
                </c:pt>
                <c:pt idx="95">
                  <c:v>3.4193221934849145</c:v>
                </c:pt>
                <c:pt idx="96">
                  <c:v>2.2245723484295663</c:v>
                </c:pt>
                <c:pt idx="97">
                  <c:v>3.4567850302244114</c:v>
                </c:pt>
                <c:pt idx="98">
                  <c:v>2.5409401930436961</c:v>
                </c:pt>
                <c:pt idx="99">
                  <c:v>3.1391669570730496</c:v>
                </c:pt>
                <c:pt idx="100">
                  <c:v>2.3200005065503286</c:v>
                </c:pt>
                <c:pt idx="101">
                  <c:v>4.0491955646178122</c:v>
                </c:pt>
                <c:pt idx="102">
                  <c:v>3.1379179480222779</c:v>
                </c:pt>
                <c:pt idx="103">
                  <c:v>3.9271337663599781</c:v>
                </c:pt>
                <c:pt idx="104">
                  <c:v>3.1024944002966746</c:v>
                </c:pt>
                <c:pt idx="105">
                  <c:v>3.1633121914938958</c:v>
                </c:pt>
                <c:pt idx="106">
                  <c:v>2.9122659296004096</c:v>
                </c:pt>
                <c:pt idx="107">
                  <c:v>3.9731586218740804</c:v>
                </c:pt>
                <c:pt idx="108">
                  <c:v>3.7656247952805462</c:v>
                </c:pt>
                <c:pt idx="109">
                  <c:v>4.0075440039151582</c:v>
                </c:pt>
                <c:pt idx="110">
                  <c:v>4.6085305357554116</c:v>
                </c:pt>
                <c:pt idx="111">
                  <c:v>4.6355850944969239</c:v>
                </c:pt>
                <c:pt idx="112">
                  <c:v>3.3981699567322656</c:v>
                </c:pt>
                <c:pt idx="113">
                  <c:v>4.3435421320637362</c:v>
                </c:pt>
                <c:pt idx="114">
                  <c:v>4.7597649148732826</c:v>
                </c:pt>
                <c:pt idx="115">
                  <c:v>6.9729230059039891</c:v>
                </c:pt>
                <c:pt idx="116">
                  <c:v>4.1124654174853186</c:v>
                </c:pt>
                <c:pt idx="117">
                  <c:v>5.2936595488204601</c:v>
                </c:pt>
                <c:pt idx="118">
                  <c:v>3.8375320180861943</c:v>
                </c:pt>
                <c:pt idx="119">
                  <c:v>5.3207311899721628</c:v>
                </c:pt>
                <c:pt idx="120">
                  <c:v>4.647061635869556</c:v>
                </c:pt>
                <c:pt idx="121">
                  <c:v>5.5422304644745912</c:v>
                </c:pt>
                <c:pt idx="122">
                  <c:v>5.1098438853568506</c:v>
                </c:pt>
                <c:pt idx="123">
                  <c:v>5.3481791460281629</c:v>
                </c:pt>
                <c:pt idx="124">
                  <c:v>5.2228731946065858</c:v>
                </c:pt>
              </c:numCache>
            </c:numRef>
          </c:val>
          <c:extLst>
            <c:ext xmlns:c16="http://schemas.microsoft.com/office/drawing/2014/chart" uri="{C3380CC4-5D6E-409C-BE32-E72D297353CC}">
              <c16:uniqueId val="{00000000-F7C5-4686-B6A3-61BEDA4EE6CA}"/>
            </c:ext>
          </c:extLst>
        </c:ser>
        <c:dLbls>
          <c:showLegendKey val="0"/>
          <c:showVal val="0"/>
          <c:showCatName val="0"/>
          <c:showSerName val="0"/>
          <c:showPercent val="0"/>
          <c:showBubbleSize val="0"/>
        </c:dLbls>
        <c:axId val="617405855"/>
        <c:axId val="617402527"/>
      </c:areaChart>
      <c:lineChart>
        <c:grouping val="standard"/>
        <c:varyColors val="0"/>
        <c:ser>
          <c:idx val="1"/>
          <c:order val="1"/>
          <c:tx>
            <c:strRef>
              <c:f>Gold!$F$3</c:f>
              <c:strCache>
                <c:ptCount val="1"/>
                <c:pt idx="0">
                  <c:v>Australia Production MA</c:v>
                </c:pt>
              </c:strCache>
            </c:strRef>
          </c:tx>
          <c:spPr>
            <a:ln w="12700" cap="sq" cmpd="thickThin">
              <a:solidFill>
                <a:schemeClr val="accent2"/>
              </a:solidFill>
              <a:round/>
            </a:ln>
            <a:effectLst/>
          </c:spPr>
          <c:marker>
            <c:symbol val="none"/>
          </c:marker>
          <c:cat>
            <c:numRef>
              <c:f>Gold!$A$4:$A$128</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Gold!$F$4:$F$128</c:f>
              <c:numCache>
                <c:formatCode>General</c:formatCode>
                <c:ptCount val="125"/>
                <c:pt idx="3" formatCode="0">
                  <c:v>62.363250000000008</c:v>
                </c:pt>
                <c:pt idx="4" formatCode="0">
                  <c:v>62.232750000000003</c:v>
                </c:pt>
                <c:pt idx="5" formatCode="0">
                  <c:v>63.829499999999996</c:v>
                </c:pt>
                <c:pt idx="6" formatCode="0">
                  <c:v>65.899249999999995</c:v>
                </c:pt>
                <c:pt idx="7" formatCode="0">
                  <c:v>65.41</c:v>
                </c:pt>
                <c:pt idx="8" formatCode="0">
                  <c:v>69.352249999999998</c:v>
                </c:pt>
                <c:pt idx="9" formatCode="0">
                  <c:v>70.458749999999995</c:v>
                </c:pt>
                <c:pt idx="10" formatCode="0">
                  <c:v>72.71875</c:v>
                </c:pt>
                <c:pt idx="11" formatCode="0">
                  <c:v>72.637249999999995</c:v>
                </c:pt>
                <c:pt idx="12" formatCode="0">
                  <c:v>71.787999999999997</c:v>
                </c:pt>
                <c:pt idx="13" formatCode="0">
                  <c:v>72.046999999999997</c:v>
                </c:pt>
                <c:pt idx="14" formatCode="0">
                  <c:v>73.197999999999993</c:v>
                </c:pt>
                <c:pt idx="15" formatCode="0">
                  <c:v>74.209000000000003</c:v>
                </c:pt>
                <c:pt idx="16" formatCode="0">
                  <c:v>75.509500000000003</c:v>
                </c:pt>
                <c:pt idx="17" formatCode="0">
                  <c:v>76.834000000000003</c:v>
                </c:pt>
                <c:pt idx="18" formatCode="0">
                  <c:v>76.242500000000007</c:v>
                </c:pt>
                <c:pt idx="19" formatCode="0">
                  <c:v>75.652999999999992</c:v>
                </c:pt>
                <c:pt idx="20" formatCode="0">
                  <c:v>75.432000000000002</c:v>
                </c:pt>
                <c:pt idx="21" formatCode="0">
                  <c:v>74.156000000000006</c:v>
                </c:pt>
                <c:pt idx="22" formatCode="0">
                  <c:v>73.468250000000012</c:v>
                </c:pt>
                <c:pt idx="23" formatCode="0">
                  <c:v>74.437749999999994</c:v>
                </c:pt>
                <c:pt idx="24" formatCode="0">
                  <c:v>77.089500000000001</c:v>
                </c:pt>
                <c:pt idx="25" formatCode="0">
                  <c:v>79.487750000000005</c:v>
                </c:pt>
                <c:pt idx="26" formatCode="0">
                  <c:v>80.872750000000011</c:v>
                </c:pt>
                <c:pt idx="27" formatCode="0">
                  <c:v>82.302750000000003</c:v>
                </c:pt>
                <c:pt idx="28" formatCode="0">
                  <c:v>82.386500000000012</c:v>
                </c:pt>
                <c:pt idx="29" formatCode="0">
                  <c:v>81.620249999999999</c:v>
                </c:pt>
                <c:pt idx="30" formatCode="0">
                  <c:v>82.736249999999998</c:v>
                </c:pt>
                <c:pt idx="31" formatCode="0">
                  <c:v>85.434750000000008</c:v>
                </c:pt>
                <c:pt idx="32" formatCode="0">
                  <c:v>84.871749999999992</c:v>
                </c:pt>
                <c:pt idx="33" formatCode="0">
                  <c:v>87.0535</c:v>
                </c:pt>
                <c:pt idx="34" formatCode="0">
                  <c:v>98.466750000000005</c:v>
                </c:pt>
                <c:pt idx="35" formatCode="0">
                  <c:v>102.04774999999999</c:v>
                </c:pt>
                <c:pt idx="36" formatCode="0">
                  <c:v>105.46000000000001</c:v>
                </c:pt>
                <c:pt idx="37" formatCode="0">
                  <c:v>104.68749999999999</c:v>
                </c:pt>
                <c:pt idx="38" formatCode="0">
                  <c:v>91.582999999999998</c:v>
                </c:pt>
                <c:pt idx="39" formatCode="0">
                  <c:v>93.944749999999999</c:v>
                </c:pt>
                <c:pt idx="40" formatCode="0">
                  <c:v>91.981499999999997</c:v>
                </c:pt>
                <c:pt idx="41" formatCode="0">
                  <c:v>95.741500000000002</c:v>
                </c:pt>
                <c:pt idx="42" formatCode="0">
                  <c:v>95.742750000000001</c:v>
                </c:pt>
                <c:pt idx="43" formatCode="0">
                  <c:v>87.316750000000013</c:v>
                </c:pt>
                <c:pt idx="44" formatCode="0">
                  <c:v>88.22475</c:v>
                </c:pt>
                <c:pt idx="45" formatCode="0">
                  <c:v>90.141999999999996</c:v>
                </c:pt>
                <c:pt idx="46" formatCode="0">
                  <c:v>91.725999999999999</c:v>
                </c:pt>
                <c:pt idx="47" formatCode="0">
                  <c:v>93.27061175</c:v>
                </c:pt>
                <c:pt idx="48" formatCode="0">
                  <c:v>91.731936499999989</c:v>
                </c:pt>
                <c:pt idx="49" formatCode="0">
                  <c:v>86.527863999999994</c:v>
                </c:pt>
                <c:pt idx="50" formatCode="0">
                  <c:v>86.297307500000002</c:v>
                </c:pt>
                <c:pt idx="51" formatCode="0">
                  <c:v>87.32401625</c:v>
                </c:pt>
                <c:pt idx="52" formatCode="0">
                  <c:v>94.386586249999993</c:v>
                </c:pt>
                <c:pt idx="53" formatCode="0">
                  <c:v>96.535239500000003</c:v>
                </c:pt>
                <c:pt idx="54" formatCode="0">
                  <c:v>100.837932</c:v>
                </c:pt>
                <c:pt idx="55" formatCode="0">
                  <c:v>102.83173550000001</c:v>
                </c:pt>
                <c:pt idx="56" formatCode="0">
                  <c:v>100.0023525</c:v>
                </c:pt>
                <c:pt idx="57" formatCode="0">
                  <c:v>99.13388574999999</c:v>
                </c:pt>
                <c:pt idx="58" formatCode="0">
                  <c:v>95.786616750000007</c:v>
                </c:pt>
                <c:pt idx="59" formatCode="0">
                  <c:v>92.561769249999983</c:v>
                </c:pt>
                <c:pt idx="60" formatCode="0">
                  <c:v>88.497242999999997</c:v>
                </c:pt>
                <c:pt idx="61" formatCode="0">
                  <c:v>86.34928124999999</c:v>
                </c:pt>
                <c:pt idx="62" formatCode="0">
                  <c:v>84.970080749999994</c:v>
                </c:pt>
                <c:pt idx="63" formatCode="0">
                  <c:v>85.271345249999996</c:v>
                </c:pt>
                <c:pt idx="64" formatCode="0">
                  <c:v>88.478880000000004</c:v>
                </c:pt>
                <c:pt idx="65" formatCode="0">
                  <c:v>95.041391250000004</c:v>
                </c:pt>
                <c:pt idx="66" formatCode="0">
                  <c:v>95.229772999999994</c:v>
                </c:pt>
                <c:pt idx="67" formatCode="0">
                  <c:v>94.837260749999999</c:v>
                </c:pt>
                <c:pt idx="68" formatCode="0">
                  <c:v>92.916095999999996</c:v>
                </c:pt>
                <c:pt idx="69" formatCode="0">
                  <c:v>90.099665250000001</c:v>
                </c:pt>
                <c:pt idx="70" formatCode="0">
                  <c:v>90.41587475</c:v>
                </c:pt>
                <c:pt idx="71" formatCode="0">
                  <c:v>93.713841000000002</c:v>
                </c:pt>
                <c:pt idx="72" formatCode="0">
                  <c:v>95.414713750000004</c:v>
                </c:pt>
                <c:pt idx="73" formatCode="0">
                  <c:v>90.891450000000006</c:v>
                </c:pt>
                <c:pt idx="74" formatCode="0">
                  <c:v>92.973383425000009</c:v>
                </c:pt>
                <c:pt idx="75" formatCode="0">
                  <c:v>90.224641950000006</c:v>
                </c:pt>
                <c:pt idx="76" formatCode="0">
                  <c:v>97.871247923561498</c:v>
                </c:pt>
                <c:pt idx="77" formatCode="0">
                  <c:v>96.577102456220899</c:v>
                </c:pt>
                <c:pt idx="78" formatCode="0">
                  <c:v>95.188650202227791</c:v>
                </c:pt>
                <c:pt idx="79" formatCode="0">
                  <c:v>94.816313650240332</c:v>
                </c:pt>
                <c:pt idx="80" formatCode="0">
                  <c:v>81.839874464215143</c:v>
                </c:pt>
                <c:pt idx="81" formatCode="0">
                  <c:v>88.940536716100496</c:v>
                </c:pt>
                <c:pt idx="82" formatCode="0">
                  <c:v>86.878868597740549</c:v>
                </c:pt>
                <c:pt idx="83" formatCode="0">
                  <c:v>87.59096380202979</c:v>
                </c:pt>
                <c:pt idx="84" formatCode="0">
                  <c:v>87.669062005597524</c:v>
                </c:pt>
                <c:pt idx="85" formatCode="0">
                  <c:v>80.266700063900586</c:v>
                </c:pt>
                <c:pt idx="86" formatCode="0">
                  <c:v>80.770902945368775</c:v>
                </c:pt>
                <c:pt idx="87" formatCode="0">
                  <c:v>79.797208698957121</c:v>
                </c:pt>
                <c:pt idx="88" formatCode="0">
                  <c:v>79.766387435410053</c:v>
                </c:pt>
                <c:pt idx="89" formatCode="0">
                  <c:v>80.36276488266175</c:v>
                </c:pt>
                <c:pt idx="90" formatCode="0">
                  <c:v>79.810009152443953</c:v>
                </c:pt>
                <c:pt idx="91" formatCode="0">
                  <c:v>77.119785699221922</c:v>
                </c:pt>
                <c:pt idx="92" formatCode="0">
                  <c:v>75.679934536748931</c:v>
                </c:pt>
                <c:pt idx="93" formatCode="0">
                  <c:v>75.469899589696695</c:v>
                </c:pt>
                <c:pt idx="94" formatCode="0">
                  <c:v>75.191879628069501</c:v>
                </c:pt>
                <c:pt idx="95" formatCode="0">
                  <c:v>76.636216249555019</c:v>
                </c:pt>
                <c:pt idx="96" formatCode="0">
                  <c:v>77.680034569667242</c:v>
                </c:pt>
                <c:pt idx="97" formatCode="0">
                  <c:v>77.213854563542256</c:v>
                </c:pt>
                <c:pt idx="98" formatCode="0">
                  <c:v>76.574466563661105</c:v>
                </c:pt>
                <c:pt idx="99" formatCode="0">
                  <c:v>75.875020385868126</c:v>
                </c:pt>
                <c:pt idx="100" formatCode="0">
                  <c:v>74.73784703405849</c:v>
                </c:pt>
                <c:pt idx="101" formatCode="0">
                  <c:v>75.098413100645899</c:v>
                </c:pt>
                <c:pt idx="102" formatCode="0">
                  <c:v>75.507262567538689</c:v>
                </c:pt>
                <c:pt idx="103" formatCode="0">
                  <c:v>75.567845529869118</c:v>
                </c:pt>
                <c:pt idx="104" formatCode="0">
                  <c:v>78.796902496482545</c:v>
                </c:pt>
                <c:pt idx="105" formatCode="0">
                  <c:v>81.516255592972882</c:v>
                </c:pt>
                <c:pt idx="106" formatCode="0">
                  <c:v>84.718888133691067</c:v>
                </c:pt>
                <c:pt idx="107" formatCode="0">
                  <c:v>86.063126499999996</c:v>
                </c:pt>
                <c:pt idx="108" formatCode="0">
                  <c:v>85.944719000000006</c:v>
                </c:pt>
                <c:pt idx="109" formatCode="0">
                  <c:v>84.276284750000002</c:v>
                </c:pt>
                <c:pt idx="110" formatCode="0">
                  <c:v>82.066835499999996</c:v>
                </c:pt>
                <c:pt idx="111" formatCode="0">
                  <c:v>81.902366999999998</c:v>
                </c:pt>
                <c:pt idx="112" formatCode="0">
                  <c:v>82.78961224999999</c:v>
                </c:pt>
                <c:pt idx="113" formatCode="0">
                  <c:v>85.977576499999998</c:v>
                </c:pt>
                <c:pt idx="114" formatCode="0">
                  <c:v>87.355540499999989</c:v>
                </c:pt>
                <c:pt idx="115" formatCode="0">
                  <c:v>85.676560499999994</c:v>
                </c:pt>
                <c:pt idx="116" formatCode="0">
                  <c:v>83.727834999999999</c:v>
                </c:pt>
                <c:pt idx="117" formatCode="0">
                  <c:v>79.379112249999991</c:v>
                </c:pt>
                <c:pt idx="118" formatCode="0">
                  <c:v>80.531867250000005</c:v>
                </c:pt>
                <c:pt idx="119" formatCode="0">
                  <c:v>80.927111249999996</c:v>
                </c:pt>
                <c:pt idx="120" formatCode="0">
                  <c:v>80.578676999999999</c:v>
                </c:pt>
                <c:pt idx="121" formatCode="0">
                  <c:v>82.011911249999997</c:v>
                </c:pt>
                <c:pt idx="122" formatCode="0">
                  <c:v>78.268947249999997</c:v>
                </c:pt>
                <c:pt idx="123" formatCode="0">
                  <c:v>75.978952499999991</c:v>
                </c:pt>
                <c:pt idx="124" formatCode="0">
                  <c:v>56.44875175</c:v>
                </c:pt>
              </c:numCache>
            </c:numRef>
          </c:val>
          <c:smooth val="0"/>
          <c:extLst>
            <c:ext xmlns:c16="http://schemas.microsoft.com/office/drawing/2014/chart" uri="{C3380CC4-5D6E-409C-BE32-E72D297353CC}">
              <c16:uniqueId val="{00000001-F7C5-4686-B6A3-61BEDA4EE6CA}"/>
            </c:ext>
          </c:extLst>
        </c:ser>
        <c:dLbls>
          <c:showLegendKey val="0"/>
          <c:showVal val="0"/>
          <c:showCatName val="0"/>
          <c:showSerName val="0"/>
          <c:showPercent val="0"/>
          <c:showBubbleSize val="0"/>
        </c:dLbls>
        <c:marker val="1"/>
        <c:smooth val="0"/>
        <c:axId val="617405855"/>
        <c:axId val="617402527"/>
      </c:lineChart>
      <c:lineChart>
        <c:grouping val="standard"/>
        <c:varyColors val="0"/>
        <c:ser>
          <c:idx val="0"/>
          <c:order val="0"/>
          <c:tx>
            <c:strRef>
              <c:f>Gold!$C$3</c:f>
              <c:strCache>
                <c:ptCount val="1"/>
                <c:pt idx="0">
                  <c:v>Australian Dollars Gold Price(RHS)</c:v>
                </c:pt>
              </c:strCache>
            </c:strRef>
          </c:tx>
          <c:spPr>
            <a:ln w="12700" cap="rnd">
              <a:solidFill>
                <a:schemeClr val="accent1"/>
              </a:solidFill>
              <a:round/>
            </a:ln>
            <a:effectLst/>
          </c:spPr>
          <c:marker>
            <c:symbol val="none"/>
          </c:marker>
          <c:cat>
            <c:numRef>
              <c:f>Gold!$A$4:$A$128</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Gold!$C$4:$C$128</c:f>
              <c:numCache>
                <c:formatCode>0</c:formatCode>
                <c:ptCount val="125"/>
                <c:pt idx="0">
                  <c:v>530.02698849936098</c:v>
                </c:pt>
                <c:pt idx="1">
                  <c:v>474.91279765406603</c:v>
                </c:pt>
                <c:pt idx="2">
                  <c:v>472.55767303903798</c:v>
                </c:pt>
                <c:pt idx="3">
                  <c:v>485.638490820784</c:v>
                </c:pt>
                <c:pt idx="4">
                  <c:v>475.08891399439801</c:v>
                </c:pt>
                <c:pt idx="5">
                  <c:v>467.53487017908998</c:v>
                </c:pt>
                <c:pt idx="6">
                  <c:v>456.75083319592801</c:v>
                </c:pt>
                <c:pt idx="7">
                  <c:v>459.57960330909498</c:v>
                </c:pt>
                <c:pt idx="8">
                  <c:v>466.02308339607401</c:v>
                </c:pt>
                <c:pt idx="9">
                  <c:v>446.88140502435499</c:v>
                </c:pt>
                <c:pt idx="10">
                  <c:v>475.877293858766</c:v>
                </c:pt>
                <c:pt idx="11">
                  <c:v>486.49589145504098</c:v>
                </c:pt>
                <c:pt idx="12">
                  <c:v>481.71959523326097</c:v>
                </c:pt>
                <c:pt idx="13">
                  <c:v>521.55781145817195</c:v>
                </c:pt>
                <c:pt idx="14">
                  <c:v>560.79036942921198</c:v>
                </c:pt>
                <c:pt idx="15">
                  <c:v>565.41777556366196</c:v>
                </c:pt>
                <c:pt idx="16">
                  <c:v>546.44028115786398</c:v>
                </c:pt>
                <c:pt idx="17">
                  <c:v>530.53772800787203</c:v>
                </c:pt>
                <c:pt idx="18">
                  <c:v>525.22911740234304</c:v>
                </c:pt>
                <c:pt idx="19">
                  <c:v>512.15153174944805</c:v>
                </c:pt>
                <c:pt idx="20">
                  <c:v>509.314514838798</c:v>
                </c:pt>
                <c:pt idx="21">
                  <c:v>536.09955823777</c:v>
                </c:pt>
                <c:pt idx="22">
                  <c:v>522.26865087804504</c:v>
                </c:pt>
                <c:pt idx="23">
                  <c:v>517.89461022720297</c:v>
                </c:pt>
                <c:pt idx="24">
                  <c:v>532.56322910142399</c:v>
                </c:pt>
                <c:pt idx="25">
                  <c:v>494.778039902687</c:v>
                </c:pt>
                <c:pt idx="26">
                  <c:v>490.13743234474401</c:v>
                </c:pt>
                <c:pt idx="27">
                  <c:v>474.94736915562402</c:v>
                </c:pt>
                <c:pt idx="28">
                  <c:v>453.118245233675</c:v>
                </c:pt>
                <c:pt idx="29">
                  <c:v>447.27323938260503</c:v>
                </c:pt>
                <c:pt idx="30">
                  <c:v>441.45023318821501</c:v>
                </c:pt>
                <c:pt idx="31">
                  <c:v>442.783692238458</c:v>
                </c:pt>
                <c:pt idx="32">
                  <c:v>443.61506515510501</c:v>
                </c:pt>
                <c:pt idx="33">
                  <c:v>478.112451102965</c:v>
                </c:pt>
                <c:pt idx="34">
                  <c:v>483.52033476124302</c:v>
                </c:pt>
                <c:pt idx="35">
                  <c:v>472.17284885935402</c:v>
                </c:pt>
                <c:pt idx="36">
                  <c:v>453.947196835716</c:v>
                </c:pt>
                <c:pt idx="37">
                  <c:v>420.12459723458602</c:v>
                </c:pt>
                <c:pt idx="38">
                  <c:v>398.59180581874898</c:v>
                </c:pt>
                <c:pt idx="39">
                  <c:v>459.44669570555999</c:v>
                </c:pt>
                <c:pt idx="40">
                  <c:v>459.33415367646103</c:v>
                </c:pt>
                <c:pt idx="41">
                  <c:v>474.87106734597398</c:v>
                </c:pt>
                <c:pt idx="42">
                  <c:v>481.152538969006</c:v>
                </c:pt>
                <c:pt idx="43">
                  <c:v>505.85039485966399</c:v>
                </c:pt>
                <c:pt idx="44">
                  <c:v>495.59407941350202</c:v>
                </c:pt>
                <c:pt idx="45">
                  <c:v>522.34808475401996</c:v>
                </c:pt>
                <c:pt idx="46">
                  <c:v>534.29115518447202</c:v>
                </c:pt>
                <c:pt idx="47">
                  <c:v>544.00197769747899</c:v>
                </c:pt>
                <c:pt idx="48">
                  <c:v>561.79167854541902</c:v>
                </c:pt>
                <c:pt idx="49">
                  <c:v>568.46880362428499</c:v>
                </c:pt>
                <c:pt idx="50">
                  <c:v>574.01739875297903</c:v>
                </c:pt>
                <c:pt idx="51">
                  <c:v>579.37884755160701</c:v>
                </c:pt>
                <c:pt idx="52">
                  <c:v>593.97100018147</c:v>
                </c:pt>
                <c:pt idx="53">
                  <c:v>543.56402145645495</c:v>
                </c:pt>
                <c:pt idx="54">
                  <c:v>553.24172826275299</c:v>
                </c:pt>
                <c:pt idx="55">
                  <c:v>549.63149162073205</c:v>
                </c:pt>
                <c:pt idx="56">
                  <c:v>534.97500745409798</c:v>
                </c:pt>
                <c:pt idx="57">
                  <c:v>551.49201363944496</c:v>
                </c:pt>
                <c:pt idx="58">
                  <c:v>567.92770299034203</c:v>
                </c:pt>
                <c:pt idx="59">
                  <c:v>575.38569618859799</c:v>
                </c:pt>
                <c:pt idx="60">
                  <c:v>550.67194955353898</c:v>
                </c:pt>
                <c:pt idx="61">
                  <c:v>557.41615100462104</c:v>
                </c:pt>
                <c:pt idx="62">
                  <c:v>579.97060436567699</c:v>
                </c:pt>
                <c:pt idx="63">
                  <c:v>654.49467875845198</c:v>
                </c:pt>
                <c:pt idx="64">
                  <c:v>754.29872780421397</c:v>
                </c:pt>
                <c:pt idx="65">
                  <c:v>841.09967527933304</c:v>
                </c:pt>
                <c:pt idx="66">
                  <c:v>821.62196201388099</c:v>
                </c:pt>
                <c:pt idx="67">
                  <c:v>799.77797986069299</c:v>
                </c:pt>
                <c:pt idx="68">
                  <c:v>828.47916591216494</c:v>
                </c:pt>
                <c:pt idx="69">
                  <c:v>804.84777325142295</c:v>
                </c:pt>
                <c:pt idx="70">
                  <c:v>805.72964198966599</c:v>
                </c:pt>
                <c:pt idx="71">
                  <c:v>888.70950946339406</c:v>
                </c:pt>
                <c:pt idx="72">
                  <c:v>1022.6023139415501</c:v>
                </c:pt>
                <c:pt idx="73">
                  <c:v>952.49644665457799</c:v>
                </c:pt>
                <c:pt idx="74">
                  <c:v>977.66643138289203</c:v>
                </c:pt>
                <c:pt idx="75">
                  <c:v>1184.1587689842199</c:v>
                </c:pt>
                <c:pt idx="76">
                  <c:v>1368.8391226169499</c:v>
                </c:pt>
                <c:pt idx="77">
                  <c:v>1214.6219774476299</c:v>
                </c:pt>
                <c:pt idx="78">
                  <c:v>1153.2383217546401</c:v>
                </c:pt>
                <c:pt idx="79">
                  <c:v>1208.9586398393899</c:v>
                </c:pt>
                <c:pt idx="80">
                  <c:v>1227.3971302915099</c:v>
                </c:pt>
                <c:pt idx="81">
                  <c:v>1356.33362176474</c:v>
                </c:pt>
                <c:pt idx="82">
                  <c:v>1359.85609078168</c:v>
                </c:pt>
                <c:pt idx="83">
                  <c:v>1390.69868587259</c:v>
                </c:pt>
                <c:pt idx="84">
                  <c:v>1382.0455813185299</c:v>
                </c:pt>
                <c:pt idx="85">
                  <c:v>1425.68354793771</c:v>
                </c:pt>
                <c:pt idx="86">
                  <c:v>1624.1742678509499</c:v>
                </c:pt>
                <c:pt idx="87">
                  <c:v>1665.52536514813</c:v>
                </c:pt>
                <c:pt idx="88">
                  <c:v>1603.02644960881</c:v>
                </c:pt>
                <c:pt idx="89">
                  <c:v>1596.0750355047901</c:v>
                </c:pt>
                <c:pt idx="90">
                  <c:v>1595.0094523855601</c:v>
                </c:pt>
                <c:pt idx="91">
                  <c:v>1653.3095458161999</c:v>
                </c:pt>
                <c:pt idx="92">
                  <c:v>1570.0248280957201</c:v>
                </c:pt>
                <c:pt idx="93">
                  <c:v>1425.1865067647</c:v>
                </c:pt>
                <c:pt idx="94">
                  <c:v>1452.8803734113999</c:v>
                </c:pt>
                <c:pt idx="95">
                  <c:v>1370.08878473764</c:v>
                </c:pt>
                <c:pt idx="96">
                  <c:v>1443.6526603575501</c:v>
                </c:pt>
                <c:pt idx="97">
                  <c:v>1382.8328512062999</c:v>
                </c:pt>
                <c:pt idx="98">
                  <c:v>1385.2256077900399</c:v>
                </c:pt>
                <c:pt idx="99">
                  <c:v>1402.3102281351601</c:v>
                </c:pt>
                <c:pt idx="100">
                  <c:v>1551.26412100587</c:v>
                </c:pt>
                <c:pt idx="101">
                  <c:v>1533.9341770936001</c:v>
                </c:pt>
                <c:pt idx="102">
                  <c:v>1551.21813318302</c:v>
                </c:pt>
                <c:pt idx="103">
                  <c:v>1532.61734833329</c:v>
                </c:pt>
                <c:pt idx="104">
                  <c:v>1638.9799318313301</c:v>
                </c:pt>
                <c:pt idx="105">
                  <c:v>1687.2965010909199</c:v>
                </c:pt>
                <c:pt idx="106">
                  <c:v>1760.81770930835</c:v>
                </c:pt>
                <c:pt idx="107">
                  <c:v>1622.8109269934801</c:v>
                </c:pt>
                <c:pt idx="108">
                  <c:v>1608.0858253517399</c:v>
                </c:pt>
                <c:pt idx="109">
                  <c:v>1677.1141730460899</c:v>
                </c:pt>
                <c:pt idx="110">
                  <c:v>1619.72863163391</c:v>
                </c:pt>
                <c:pt idx="111">
                  <c:v>1661.0282022613401</c:v>
                </c:pt>
                <c:pt idx="112">
                  <c:v>1692.1217859988601</c:v>
                </c:pt>
                <c:pt idx="113">
                  <c:v>1726.2358961336699</c:v>
                </c:pt>
                <c:pt idx="114">
                  <c:v>1657.82809261796</c:v>
                </c:pt>
                <c:pt idx="115">
                  <c:v>1715.45573387384</c:v>
                </c:pt>
                <c:pt idx="116">
                  <c:v>1830.8237707958299</c:v>
                </c:pt>
                <c:pt idx="117">
                  <c:v>1872.4402026487301</c:v>
                </c:pt>
                <c:pt idx="118">
                  <c:v>2155.1977303171102</c:v>
                </c:pt>
                <c:pt idx="119">
                  <c:v>2168.4941705044298</c:v>
                </c:pt>
                <c:pt idx="120">
                  <c:v>2411.20731137044</c:v>
                </c:pt>
                <c:pt idx="121">
                  <c:v>2617.9928888313102</c:v>
                </c:pt>
                <c:pt idx="122">
                  <c:v>2673.5653985031199</c:v>
                </c:pt>
                <c:pt idx="123">
                  <c:v>2566.8220958410702</c:v>
                </c:pt>
                <c:pt idx="124">
                  <c:v>2328.5630885509599</c:v>
                </c:pt>
              </c:numCache>
            </c:numRef>
          </c:val>
          <c:smooth val="0"/>
          <c:extLst>
            <c:ext xmlns:c16="http://schemas.microsoft.com/office/drawing/2014/chart" uri="{C3380CC4-5D6E-409C-BE32-E72D297353CC}">
              <c16:uniqueId val="{00000002-F7C5-4686-B6A3-61BEDA4EE6CA}"/>
            </c:ext>
          </c:extLst>
        </c:ser>
        <c:dLbls>
          <c:showLegendKey val="0"/>
          <c:showVal val="0"/>
          <c:showCatName val="0"/>
          <c:showSerName val="0"/>
          <c:showPercent val="0"/>
          <c:showBubbleSize val="0"/>
        </c:dLbls>
        <c:marker val="1"/>
        <c:smooth val="0"/>
        <c:axId val="1622959519"/>
        <c:axId val="1622958271"/>
      </c:lineChart>
      <c:dateAx>
        <c:axId val="617405855"/>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617402527"/>
        <c:crosses val="autoZero"/>
        <c:auto val="1"/>
        <c:lblOffset val="100"/>
        <c:baseTimeUnit val="months"/>
      </c:dateAx>
      <c:valAx>
        <c:axId val="6174025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r>
                  <a:rPr lang="en-US" b="1">
                    <a:solidFill>
                      <a:schemeClr val="tx1"/>
                    </a:solidFill>
                  </a:rPr>
                  <a:t> Tonnes</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title>
        <c:numFmt formatCode="0" sourceLinked="1"/>
        <c:majorTickMark val="out"/>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617405855"/>
        <c:crosses val="autoZero"/>
        <c:crossBetween val="between"/>
        <c:majorUnit val="10"/>
      </c:valAx>
      <c:valAx>
        <c:axId val="1622958271"/>
        <c:scaling>
          <c:orientation val="minMax"/>
        </c:scaling>
        <c:delete val="0"/>
        <c:axPos val="r"/>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 As$/oz</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22959519"/>
        <c:crosses val="max"/>
        <c:crossBetween val="between"/>
      </c:valAx>
      <c:dateAx>
        <c:axId val="1622959519"/>
        <c:scaling>
          <c:orientation val="minMax"/>
        </c:scaling>
        <c:delete val="1"/>
        <c:axPos val="b"/>
        <c:numFmt formatCode="mmm\–yy" sourceLinked="1"/>
        <c:majorTickMark val="out"/>
        <c:minorTickMark val="none"/>
        <c:tickLblPos val="nextTo"/>
        <c:crossAx val="1622958271"/>
        <c:crosses val="autoZero"/>
        <c:auto val="1"/>
        <c:lblOffset val="100"/>
        <c:baseTimeUnit val="months"/>
        <c:majorUnit val="1"/>
        <c:minorUnit val="1"/>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Project.xlsx]PS 3!PivotTable33</c:name>
    <c:fmtId val="13"/>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'PS 3'!$B$6</c:f>
              <c:strCache>
                <c:ptCount val="1"/>
                <c:pt idx="0">
                  <c:v>Raw coal  production</c:v>
                </c:pt>
              </c:strCache>
            </c:strRef>
          </c:tx>
          <c:spPr>
            <a:solidFill>
              <a:schemeClr val="accent1"/>
            </a:solidFill>
            <a:ln>
              <a:noFill/>
            </a:ln>
            <a:effectLst/>
          </c:spPr>
          <c:invertIfNegative val="0"/>
          <c:cat>
            <c:strRef>
              <c:f>'PS 3'!$A$7:$A$11</c:f>
              <c:strCache>
                <c:ptCount val="4"/>
                <c:pt idx="0">
                  <c:v>Qtr1</c:v>
                </c:pt>
                <c:pt idx="1">
                  <c:v>Qtr2</c:v>
                </c:pt>
                <c:pt idx="2">
                  <c:v>Qtr3</c:v>
                </c:pt>
                <c:pt idx="3">
                  <c:v>Qtr4</c:v>
                </c:pt>
              </c:strCache>
            </c:strRef>
          </c:cat>
          <c:val>
            <c:numRef>
              <c:f>'PS 3'!$B$7:$B$11</c:f>
              <c:numCache>
                <c:formatCode>General</c:formatCode>
                <c:ptCount val="4"/>
                <c:pt idx="0">
                  <c:v>137.09188305417001</c:v>
                </c:pt>
                <c:pt idx="1">
                  <c:v>144.50132104129301</c:v>
                </c:pt>
                <c:pt idx="2">
                  <c:v>133.252931098142</c:v>
                </c:pt>
                <c:pt idx="3">
                  <c:v>127.214271498553</c:v>
                </c:pt>
              </c:numCache>
            </c:numRef>
          </c:val>
          <c:extLst>
            <c:ext xmlns:c16="http://schemas.microsoft.com/office/drawing/2014/chart" uri="{C3380CC4-5D6E-409C-BE32-E72D297353CC}">
              <c16:uniqueId val="{00000000-65B3-4719-A3CD-7C230713EB61}"/>
            </c:ext>
          </c:extLst>
        </c:ser>
        <c:ser>
          <c:idx val="1"/>
          <c:order val="1"/>
          <c:tx>
            <c:strRef>
              <c:f>'PS 3'!$C$6</c:f>
              <c:strCache>
                <c:ptCount val="1"/>
                <c:pt idx="0">
                  <c:v>Saleable Coal  Production</c:v>
                </c:pt>
              </c:strCache>
            </c:strRef>
          </c:tx>
          <c:spPr>
            <a:solidFill>
              <a:schemeClr val="accent2"/>
            </a:solidFill>
            <a:ln>
              <a:noFill/>
            </a:ln>
            <a:effectLst/>
          </c:spPr>
          <c:invertIfNegative val="0"/>
          <c:cat>
            <c:strRef>
              <c:f>'PS 3'!$A$7:$A$11</c:f>
              <c:strCache>
                <c:ptCount val="4"/>
                <c:pt idx="0">
                  <c:v>Qtr1</c:v>
                </c:pt>
                <c:pt idx="1">
                  <c:v>Qtr2</c:v>
                </c:pt>
                <c:pt idx="2">
                  <c:v>Qtr3</c:v>
                </c:pt>
                <c:pt idx="3">
                  <c:v>Qtr4</c:v>
                </c:pt>
              </c:strCache>
            </c:strRef>
          </c:cat>
          <c:val>
            <c:numRef>
              <c:f>'PS 3'!$C$7:$C$11</c:f>
              <c:numCache>
                <c:formatCode>General</c:formatCode>
                <c:ptCount val="4"/>
                <c:pt idx="0">
                  <c:v>106.829253543417</c:v>
                </c:pt>
                <c:pt idx="1">
                  <c:v>113.068880658263</c:v>
                </c:pt>
                <c:pt idx="2">
                  <c:v>108.992183306667</c:v>
                </c:pt>
                <c:pt idx="3">
                  <c:v>104.91548595507101</c:v>
                </c:pt>
              </c:numCache>
            </c:numRef>
          </c:val>
          <c:extLst>
            <c:ext xmlns:c16="http://schemas.microsoft.com/office/drawing/2014/chart" uri="{C3380CC4-5D6E-409C-BE32-E72D297353CC}">
              <c16:uniqueId val="{00000001-65B3-4719-A3CD-7C230713EB61}"/>
            </c:ext>
          </c:extLst>
        </c:ser>
        <c:dLbls>
          <c:showLegendKey val="0"/>
          <c:showVal val="0"/>
          <c:showCatName val="0"/>
          <c:showSerName val="0"/>
          <c:showPercent val="0"/>
          <c:showBubbleSize val="0"/>
        </c:dLbls>
        <c:gapWidth val="219"/>
        <c:overlap val="-27"/>
        <c:axId val="724663935"/>
        <c:axId val="724687231"/>
      </c:barChart>
      <c:catAx>
        <c:axId val="7246639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24687231"/>
        <c:crosses val="autoZero"/>
        <c:auto val="1"/>
        <c:lblAlgn val="ctr"/>
        <c:lblOffset val="100"/>
        <c:noMultiLvlLbl val="0"/>
      </c:catAx>
      <c:valAx>
        <c:axId val="72468723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r>
                  <a:rPr lang="en-US" sz="1200" b="1">
                    <a:solidFill>
                      <a:schemeClr val="tx1"/>
                    </a:solidFill>
                  </a:rPr>
                  <a:t> MT</a:t>
                </a:r>
              </a:p>
            </c:rich>
          </c:tx>
          <c:overlay val="0"/>
          <c:spPr>
            <a:noFill/>
            <a:ln>
              <a:noFill/>
            </a:ln>
            <a:effectLst/>
          </c:spPr>
          <c:txPr>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2466393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Table!PivotTable51</c:name>
    <c:fmtId val="5"/>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Production</a:t>
            </a:r>
            <a:endParaRPr lang="en-US" dirty="0">
              <a:solidFill>
                <a:schemeClr val="tx1"/>
              </a:solidFill>
            </a:endParaRPr>
          </a:p>
        </c:rich>
      </c:tx>
      <c:layout>
        <c:manualLayout>
          <c:xMode val="edge"/>
          <c:yMode val="edge"/>
          <c:x val="0.34491666666666659"/>
          <c:y val="3.962525517643628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 Pivot Table'!$I$4</c:f>
              <c:strCache>
                <c:ptCount val="1"/>
                <c:pt idx="0">
                  <c:v>Total</c:v>
                </c:pt>
              </c:strCache>
            </c:strRef>
          </c:tx>
          <c:spPr>
            <a:solidFill>
              <a:schemeClr val="accent2">
                <a:lumMod val="60000"/>
                <a:lumOff val="40000"/>
              </a:schemeClr>
            </a:solidFill>
            <a:ln w="12700">
              <a:solidFill>
                <a:schemeClr val="accent2">
                  <a:lumMod val="60000"/>
                  <a:lumOff val="40000"/>
                </a:schemeClr>
              </a:solidFill>
            </a:ln>
            <a:effectLst/>
          </c:spPr>
          <c:invertIfNegative val="0"/>
          <c:cat>
            <c:strRef>
              <c:f>' Pivot Table'!$H$5:$H$36</c:f>
              <c:strCach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strCache>
            </c:strRef>
          </c:cat>
          <c:val>
            <c:numRef>
              <c:f>' Pivot Table'!$I$5:$I$36</c:f>
              <c:numCache>
                <c:formatCode>General</c:formatCode>
                <c:ptCount val="31"/>
                <c:pt idx="0">
                  <c:v>59.189</c:v>
                </c:pt>
                <c:pt idx="1">
                  <c:v>60.877000000000002</c:v>
                </c:pt>
                <c:pt idx="2">
                  <c:v>61.758000000000003</c:v>
                </c:pt>
                <c:pt idx="3">
                  <c:v>57.450199400000002</c:v>
                </c:pt>
                <c:pt idx="4">
                  <c:v>58.683389900000002</c:v>
                </c:pt>
                <c:pt idx="5">
                  <c:v>60.3742369</c:v>
                </c:pt>
                <c:pt idx="6">
                  <c:v>68.077634200000006</c:v>
                </c:pt>
                <c:pt idx="7">
                  <c:v>76.259470727743505</c:v>
                </c:pt>
                <c:pt idx="8">
                  <c:v>71.661755277870697</c:v>
                </c:pt>
                <c:pt idx="9">
                  <c:v>73.1731352612303</c:v>
                </c:pt>
                <c:pt idx="10">
                  <c:v>72.9369043801467</c:v>
                </c:pt>
                <c:pt idx="11">
                  <c:v>68.799147096102004</c:v>
                </c:pt>
                <c:pt idx="12">
                  <c:v>66.522590561651</c:v>
                </c:pt>
                <c:pt idx="13">
                  <c:v>70.193515812228299</c:v>
                </c:pt>
                <c:pt idx="14">
                  <c:v>65.918343382347203</c:v>
                </c:pt>
                <c:pt idx="15">
                  <c:v>63.788315311462398</c:v>
                </c:pt>
                <c:pt idx="16">
                  <c:v>61.745874621898402</c:v>
                </c:pt>
                <c:pt idx="17">
                  <c:v>61.004212296758197</c:v>
                </c:pt>
                <c:pt idx="18">
                  <c:v>55.112960039812499</c:v>
                </c:pt>
                <c:pt idx="19">
                  <c:v>54.134942419694703</c:v>
                </c:pt>
                <c:pt idx="20">
                  <c:v>64.101459530493102</c:v>
                </c:pt>
                <c:pt idx="21">
                  <c:v>63.183002500627801</c:v>
                </c:pt>
                <c:pt idx="22">
                  <c:v>58.639953966859302</c:v>
                </c:pt>
                <c:pt idx="23">
                  <c:v>66.200980277805897</c:v>
                </c:pt>
                <c:pt idx="24">
                  <c:v>67.942396367114299</c:v>
                </c:pt>
                <c:pt idx="25">
                  <c:v>70.166403583120101</c:v>
                </c:pt>
                <c:pt idx="26">
                  <c:v>72.991116080666004</c:v>
                </c:pt>
                <c:pt idx="27">
                  <c:v>72.431025984271102</c:v>
                </c:pt>
                <c:pt idx="28">
                  <c:v>80.162660964274195</c:v>
                </c:pt>
                <c:pt idx="29">
                  <c:v>77.271272831893498</c:v>
                </c:pt>
                <c:pt idx="30">
                  <c:v>80.772703591673604</c:v>
                </c:pt>
              </c:numCache>
            </c:numRef>
          </c:val>
          <c:extLst>
            <c:ext xmlns:c16="http://schemas.microsoft.com/office/drawing/2014/chart" uri="{C3380CC4-5D6E-409C-BE32-E72D297353CC}">
              <c16:uniqueId val="{00000000-4963-4B7C-B913-A320D37B89E1}"/>
            </c:ext>
          </c:extLst>
        </c:ser>
        <c:dLbls>
          <c:showLegendKey val="0"/>
          <c:showVal val="0"/>
          <c:showCatName val="0"/>
          <c:showSerName val="0"/>
          <c:showPercent val="0"/>
          <c:showBubbleSize val="0"/>
        </c:dLbls>
        <c:gapWidth val="182"/>
        <c:axId val="728734383"/>
        <c:axId val="728748943"/>
      </c:barChart>
      <c:catAx>
        <c:axId val="72873438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28748943"/>
        <c:crosses val="autoZero"/>
        <c:auto val="1"/>
        <c:lblAlgn val="ctr"/>
        <c:lblOffset val="100"/>
        <c:noMultiLvlLbl val="0"/>
      </c:catAx>
      <c:valAx>
        <c:axId val="72874894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Tones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287343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Project.xlsx]PS 4!PivotTable34</c:name>
    <c:fmtId val="8"/>
  </c:pivotSource>
  <c:chart>
    <c:autoTitleDeleted val="0"/>
    <c:pivotFmts>
      <c:pivotFmt>
        <c:idx val="0"/>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2"/>
          <c:order val="2"/>
          <c:tx>
            <c:strRef>
              <c:f>'PS 4'!$D$6</c:f>
              <c:strCache>
                <c:ptCount val="1"/>
                <c:pt idx="0">
                  <c:v>Prices US$</c:v>
                </c:pt>
              </c:strCache>
            </c:strRef>
          </c:tx>
          <c:spPr>
            <a:ln w="12700" cap="rnd">
              <a:solidFill>
                <a:schemeClr val="accent3"/>
              </a:solidFill>
              <a:round/>
            </a:ln>
            <a:effectLst/>
          </c:spPr>
          <c:marker>
            <c:symbol val="none"/>
          </c:marker>
          <c:cat>
            <c:strRef>
              <c:f>'PS 4'!$A$7:$A$38</c:f>
              <c:strCach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strCache>
            </c:strRef>
          </c:cat>
          <c:val>
            <c:numRef>
              <c:f>'PS 4'!$D$7:$D$38</c:f>
              <c:numCache>
                <c:formatCode>General</c:formatCode>
                <c:ptCount val="31"/>
                <c:pt idx="0">
                  <c:v>61.680719291228115</c:v>
                </c:pt>
                <c:pt idx="1">
                  <c:v>62.483326626239922</c:v>
                </c:pt>
                <c:pt idx="2">
                  <c:v>61.829009546642403</c:v>
                </c:pt>
                <c:pt idx="3">
                  <c:v>64.034011215453404</c:v>
                </c:pt>
                <c:pt idx="4">
                  <c:v>56.889577078557458</c:v>
                </c:pt>
                <c:pt idx="5">
                  <c:v>59.870148941450672</c:v>
                </c:pt>
                <c:pt idx="6">
                  <c:v>59.588066619321509</c:v>
                </c:pt>
                <c:pt idx="7">
                  <c:v>61.568796986936214</c:v>
                </c:pt>
                <c:pt idx="8">
                  <c:v>70.755584455768073</c:v>
                </c:pt>
                <c:pt idx="9">
                  <c:v>54.536238223468246</c:v>
                </c:pt>
                <c:pt idx="10">
                  <c:v>55.22059166538186</c:v>
                </c:pt>
                <c:pt idx="11">
                  <c:v>70.273565466699026</c:v>
                </c:pt>
                <c:pt idx="12">
                  <c:v>72.251610111757657</c:v>
                </c:pt>
                <c:pt idx="13">
                  <c:v>62.347727553353117</c:v>
                </c:pt>
                <c:pt idx="14">
                  <c:v>67.029203255622107</c:v>
                </c:pt>
                <c:pt idx="15">
                  <c:v>119.01161846745529</c:v>
                </c:pt>
                <c:pt idx="16">
                  <c:v>135.61981144901551</c:v>
                </c:pt>
                <c:pt idx="17">
                  <c:v>100.38294969491227</c:v>
                </c:pt>
                <c:pt idx="18">
                  <c:v>176.51175326085945</c:v>
                </c:pt>
                <c:pt idx="19">
                  <c:v>188.83244726430877</c:v>
                </c:pt>
                <c:pt idx="20">
                  <c:v>194.58881072236764</c:v>
                </c:pt>
                <c:pt idx="21">
                  <c:v>246.55999252102296</c:v>
                </c:pt>
                <c:pt idx="22">
                  <c:v>184.59336114327729</c:v>
                </c:pt>
                <c:pt idx="23">
                  <c:v>141.95936802536042</c:v>
                </c:pt>
                <c:pt idx="24">
                  <c:v>113.03348422275856</c:v>
                </c:pt>
                <c:pt idx="25">
                  <c:v>113.76204144627008</c:v>
                </c:pt>
                <c:pt idx="26">
                  <c:v>105.81411167210786</c:v>
                </c:pt>
                <c:pt idx="27">
                  <c:v>221.84329207693509</c:v>
                </c:pt>
                <c:pt idx="28">
                  <c:v>226.13226383773912</c:v>
                </c:pt>
                <c:pt idx="29">
                  <c:v>243.10387129895872</c:v>
                </c:pt>
                <c:pt idx="30">
                  <c:v>171.66534316679841</c:v>
                </c:pt>
              </c:numCache>
            </c:numRef>
          </c:val>
          <c:smooth val="0"/>
          <c:extLst>
            <c:ext xmlns:c16="http://schemas.microsoft.com/office/drawing/2014/chart" uri="{C3380CC4-5D6E-409C-BE32-E72D297353CC}">
              <c16:uniqueId val="{00000000-5008-4B47-A4E7-9BF4CF271CE2}"/>
            </c:ext>
          </c:extLst>
        </c:ser>
        <c:dLbls>
          <c:showLegendKey val="0"/>
          <c:showVal val="0"/>
          <c:showCatName val="0"/>
          <c:showSerName val="0"/>
          <c:showPercent val="0"/>
          <c:showBubbleSize val="0"/>
        </c:dLbls>
        <c:marker val="1"/>
        <c:smooth val="0"/>
        <c:axId val="990150975"/>
        <c:axId val="990138911"/>
      </c:lineChart>
      <c:lineChart>
        <c:grouping val="standard"/>
        <c:varyColors val="0"/>
        <c:ser>
          <c:idx val="0"/>
          <c:order val="0"/>
          <c:tx>
            <c:strRef>
              <c:f>'PS 4'!$B$6</c:f>
              <c:strCache>
                <c:ptCount val="1"/>
                <c:pt idx="0">
                  <c:v>Metallurgical Coal Export (RHS)</c:v>
                </c:pt>
              </c:strCache>
            </c:strRef>
          </c:tx>
          <c:spPr>
            <a:ln w="12700" cap="rnd">
              <a:solidFill>
                <a:schemeClr val="accent1"/>
              </a:solidFill>
              <a:round/>
            </a:ln>
            <a:effectLst/>
          </c:spPr>
          <c:marker>
            <c:symbol val="none"/>
          </c:marker>
          <c:cat>
            <c:strRef>
              <c:f>'PS 4'!$A$7:$A$38</c:f>
              <c:strCach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strCache>
            </c:strRef>
          </c:cat>
          <c:val>
            <c:numRef>
              <c:f>'PS 4'!$B$7:$B$38</c:f>
              <c:numCache>
                <c:formatCode>General</c:formatCode>
                <c:ptCount val="31"/>
                <c:pt idx="0">
                  <c:v>16.027611</c:v>
                </c:pt>
                <c:pt idx="1">
                  <c:v>17.662891999999999</c:v>
                </c:pt>
                <c:pt idx="2">
                  <c:v>17.027242999999999</c:v>
                </c:pt>
                <c:pt idx="3">
                  <c:v>18.851310999999999</c:v>
                </c:pt>
                <c:pt idx="4">
                  <c:v>16.946717</c:v>
                </c:pt>
                <c:pt idx="5">
                  <c:v>18.740317000000001</c:v>
                </c:pt>
                <c:pt idx="6">
                  <c:v>20.327316</c:v>
                </c:pt>
                <c:pt idx="7">
                  <c:v>20.542811</c:v>
                </c:pt>
                <c:pt idx="8">
                  <c:v>21.033294000000001</c:v>
                </c:pt>
                <c:pt idx="9">
                  <c:v>22.351551000000001</c:v>
                </c:pt>
                <c:pt idx="10">
                  <c:v>24.737833999999999</c:v>
                </c:pt>
                <c:pt idx="11">
                  <c:v>27.147870999999999</c:v>
                </c:pt>
                <c:pt idx="12">
                  <c:v>26.268984</c:v>
                </c:pt>
                <c:pt idx="13">
                  <c:v>28.410523999999999</c:v>
                </c:pt>
                <c:pt idx="14">
                  <c:v>29.824345999999998</c:v>
                </c:pt>
                <c:pt idx="15">
                  <c:v>33.302585000000001</c:v>
                </c:pt>
                <c:pt idx="16">
                  <c:v>30.458286999999999</c:v>
                </c:pt>
                <c:pt idx="17">
                  <c:v>35.079255000000003</c:v>
                </c:pt>
                <c:pt idx="18">
                  <c:v>36.748057000000003</c:v>
                </c:pt>
                <c:pt idx="19">
                  <c:v>33.043512999999997</c:v>
                </c:pt>
                <c:pt idx="20">
                  <c:v>43.591267999999999</c:v>
                </c:pt>
                <c:pt idx="21">
                  <c:v>33.041952000000002</c:v>
                </c:pt>
                <c:pt idx="22">
                  <c:v>35.857197999999997</c:v>
                </c:pt>
                <c:pt idx="23">
                  <c:v>42.25725516</c:v>
                </c:pt>
                <c:pt idx="24">
                  <c:v>47.366073909999997</c:v>
                </c:pt>
                <c:pt idx="25">
                  <c:v>46.444744880000002</c:v>
                </c:pt>
                <c:pt idx="26">
                  <c:v>49.361570810000003</c:v>
                </c:pt>
                <c:pt idx="27">
                  <c:v>38.488994060000003</c:v>
                </c:pt>
                <c:pt idx="28">
                  <c:v>44.680063130000001</c:v>
                </c:pt>
                <c:pt idx="29">
                  <c:v>48.78518167</c:v>
                </c:pt>
                <c:pt idx="30">
                  <c:v>42.784313539999999</c:v>
                </c:pt>
              </c:numCache>
            </c:numRef>
          </c:val>
          <c:smooth val="0"/>
          <c:extLst>
            <c:ext xmlns:c16="http://schemas.microsoft.com/office/drawing/2014/chart" uri="{C3380CC4-5D6E-409C-BE32-E72D297353CC}">
              <c16:uniqueId val="{00000001-5008-4B47-A4E7-9BF4CF271CE2}"/>
            </c:ext>
          </c:extLst>
        </c:ser>
        <c:ser>
          <c:idx val="1"/>
          <c:order val="1"/>
          <c:tx>
            <c:strRef>
              <c:f>'PS 4'!$C$6</c:f>
              <c:strCache>
                <c:ptCount val="1"/>
                <c:pt idx="0">
                  <c:v>Thermal Coal Export(RHS)</c:v>
                </c:pt>
              </c:strCache>
            </c:strRef>
          </c:tx>
          <c:spPr>
            <a:ln w="12700" cap="rnd">
              <a:solidFill>
                <a:schemeClr val="accent2"/>
              </a:solidFill>
              <a:round/>
            </a:ln>
            <a:effectLst/>
          </c:spPr>
          <c:marker>
            <c:symbol val="none"/>
          </c:marker>
          <c:cat>
            <c:strRef>
              <c:f>'PS 4'!$A$7:$A$38</c:f>
              <c:strCach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strCache>
            </c:strRef>
          </c:cat>
          <c:val>
            <c:numRef>
              <c:f>'PS 4'!$C$7:$C$38</c:f>
              <c:numCache>
                <c:formatCode>General</c:formatCode>
                <c:ptCount val="31"/>
                <c:pt idx="0">
                  <c:v>11.050592</c:v>
                </c:pt>
                <c:pt idx="1">
                  <c:v>13.001440000000001</c:v>
                </c:pt>
                <c:pt idx="2">
                  <c:v>15.189472</c:v>
                </c:pt>
                <c:pt idx="3">
                  <c:v>14.504797</c:v>
                </c:pt>
                <c:pt idx="4">
                  <c:v>14.19713</c:v>
                </c:pt>
                <c:pt idx="5">
                  <c:v>14.846864999999999</c:v>
                </c:pt>
                <c:pt idx="6">
                  <c:v>15.413575</c:v>
                </c:pt>
                <c:pt idx="7">
                  <c:v>17.505998000000002</c:v>
                </c:pt>
                <c:pt idx="8">
                  <c:v>20.535829</c:v>
                </c:pt>
                <c:pt idx="9">
                  <c:v>19.845856000000001</c:v>
                </c:pt>
                <c:pt idx="10">
                  <c:v>21.686140999999999</c:v>
                </c:pt>
                <c:pt idx="11">
                  <c:v>22.772918000000001</c:v>
                </c:pt>
                <c:pt idx="12">
                  <c:v>23.575306000000001</c:v>
                </c:pt>
                <c:pt idx="13">
                  <c:v>24.195592000000001</c:v>
                </c:pt>
                <c:pt idx="14">
                  <c:v>27.098924</c:v>
                </c:pt>
                <c:pt idx="15">
                  <c:v>26.773474</c:v>
                </c:pt>
                <c:pt idx="16">
                  <c:v>29.489535</c:v>
                </c:pt>
                <c:pt idx="17">
                  <c:v>27.662106999999999</c:v>
                </c:pt>
                <c:pt idx="18">
                  <c:v>29.506758000000001</c:v>
                </c:pt>
                <c:pt idx="19">
                  <c:v>34.725343299999999</c:v>
                </c:pt>
                <c:pt idx="20">
                  <c:v>33.93644974</c:v>
                </c:pt>
                <c:pt idx="21">
                  <c:v>36.588416969999997</c:v>
                </c:pt>
                <c:pt idx="22">
                  <c:v>40.831126019999999</c:v>
                </c:pt>
                <c:pt idx="23">
                  <c:v>46.779895430000003</c:v>
                </c:pt>
                <c:pt idx="24">
                  <c:v>47.707894850000002</c:v>
                </c:pt>
                <c:pt idx="25">
                  <c:v>48.442464209999997</c:v>
                </c:pt>
                <c:pt idx="26">
                  <c:v>48.546497479999999</c:v>
                </c:pt>
                <c:pt idx="27">
                  <c:v>48.6494073</c:v>
                </c:pt>
                <c:pt idx="28">
                  <c:v>51.695816460000003</c:v>
                </c:pt>
                <c:pt idx="29">
                  <c:v>52.366610299999998</c:v>
                </c:pt>
                <c:pt idx="30">
                  <c:v>50.080997029999999</c:v>
                </c:pt>
              </c:numCache>
            </c:numRef>
          </c:val>
          <c:smooth val="0"/>
          <c:extLst>
            <c:ext xmlns:c16="http://schemas.microsoft.com/office/drawing/2014/chart" uri="{C3380CC4-5D6E-409C-BE32-E72D297353CC}">
              <c16:uniqueId val="{00000002-5008-4B47-A4E7-9BF4CF271CE2}"/>
            </c:ext>
          </c:extLst>
        </c:ser>
        <c:dLbls>
          <c:showLegendKey val="0"/>
          <c:showVal val="0"/>
          <c:showCatName val="0"/>
          <c:showSerName val="0"/>
          <c:showPercent val="0"/>
          <c:showBubbleSize val="0"/>
        </c:dLbls>
        <c:marker val="1"/>
        <c:smooth val="0"/>
        <c:axId val="1623016095"/>
        <c:axId val="1623013599"/>
      </c:lineChart>
      <c:catAx>
        <c:axId val="9901509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990138911"/>
        <c:crosses val="autoZero"/>
        <c:auto val="1"/>
        <c:lblAlgn val="ctr"/>
        <c:lblOffset val="100"/>
        <c:noMultiLvlLbl val="0"/>
      </c:catAx>
      <c:valAx>
        <c:axId val="99013891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US$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90150975"/>
        <c:crosses val="autoZero"/>
        <c:crossBetween val="between"/>
      </c:valAx>
      <c:valAx>
        <c:axId val="1623013599"/>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 MT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23016095"/>
        <c:crosses val="max"/>
        <c:crossBetween val="between"/>
      </c:valAx>
      <c:catAx>
        <c:axId val="1623016095"/>
        <c:scaling>
          <c:orientation val="minMax"/>
        </c:scaling>
        <c:delete val="1"/>
        <c:axPos val="b"/>
        <c:numFmt formatCode="General" sourceLinked="1"/>
        <c:majorTickMark val="out"/>
        <c:minorTickMark val="none"/>
        <c:tickLblPos val="nextTo"/>
        <c:crossAx val="1623013599"/>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Petrolium!$F$2</c:f>
              <c:strCache>
                <c:ptCount val="1"/>
                <c:pt idx="0">
                  <c:v>Total Production</c:v>
                </c:pt>
              </c:strCache>
            </c:strRef>
          </c:tx>
          <c:spPr>
            <a:solidFill>
              <a:schemeClr val="accent1"/>
            </a:solidFill>
            <a:ln>
              <a:noFill/>
            </a:ln>
            <a:effectLst/>
          </c:spPr>
          <c:invertIfNegative val="0"/>
          <c:cat>
            <c:numRef>
              <c:f>Petrolium!$A$3:$A$123</c:f>
              <c:numCache>
                <c:formatCode>mmm\–yy</c:formatCode>
                <c:ptCount val="121"/>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numCache>
            </c:numRef>
          </c:cat>
          <c:val>
            <c:numRef>
              <c:f>Petrolium!$F$3:$F$123</c:f>
              <c:numCache>
                <c:formatCode>0</c:formatCode>
                <c:ptCount val="121"/>
                <c:pt idx="0">
                  <c:v>18602.148714999999</c:v>
                </c:pt>
                <c:pt idx="1">
                  <c:v>18689.284846000002</c:v>
                </c:pt>
                <c:pt idx="2">
                  <c:v>18108.086698999999</c:v>
                </c:pt>
                <c:pt idx="3">
                  <c:v>18112.351500000001</c:v>
                </c:pt>
                <c:pt idx="4">
                  <c:v>18499.062748999997</c:v>
                </c:pt>
                <c:pt idx="5">
                  <c:v>17453.898233</c:v>
                </c:pt>
                <c:pt idx="6">
                  <c:v>18291.978691</c:v>
                </c:pt>
                <c:pt idx="7">
                  <c:v>18482.431404000003</c:v>
                </c:pt>
                <c:pt idx="8">
                  <c:v>17742.011560999999</c:v>
                </c:pt>
                <c:pt idx="9">
                  <c:v>17677.234321</c:v>
                </c:pt>
                <c:pt idx="10">
                  <c:v>18618.127978999997</c:v>
                </c:pt>
                <c:pt idx="11">
                  <c:v>18290.738267000001</c:v>
                </c:pt>
                <c:pt idx="12">
                  <c:v>17813.605342999999</c:v>
                </c:pt>
                <c:pt idx="13">
                  <c:v>18382.234011</c:v>
                </c:pt>
                <c:pt idx="14">
                  <c:v>18294.338809000001</c:v>
                </c:pt>
                <c:pt idx="15">
                  <c:v>17276.183331</c:v>
                </c:pt>
                <c:pt idx="16">
                  <c:v>18092.449262000002</c:v>
                </c:pt>
                <c:pt idx="17">
                  <c:v>18207.647204000001</c:v>
                </c:pt>
                <c:pt idx="18">
                  <c:v>19613.506215000001</c:v>
                </c:pt>
                <c:pt idx="19">
                  <c:v>18700.249300000003</c:v>
                </c:pt>
                <c:pt idx="20">
                  <c:v>18153.413630000003</c:v>
                </c:pt>
                <c:pt idx="21">
                  <c:v>18690.718905000002</c:v>
                </c:pt>
                <c:pt idx="22">
                  <c:v>19006.986262999999</c:v>
                </c:pt>
                <c:pt idx="23">
                  <c:v>18483.219181</c:v>
                </c:pt>
                <c:pt idx="24">
                  <c:v>18676.238938000002</c:v>
                </c:pt>
                <c:pt idx="25">
                  <c:v>19791.235153000001</c:v>
                </c:pt>
                <c:pt idx="26">
                  <c:v>19443.495682000001</c:v>
                </c:pt>
                <c:pt idx="27">
                  <c:v>19077.286232999999</c:v>
                </c:pt>
                <c:pt idx="28">
                  <c:v>19159.984617000002</c:v>
                </c:pt>
                <c:pt idx="29">
                  <c:v>20024.944477999998</c:v>
                </c:pt>
                <c:pt idx="30">
                  <c:v>20738.891322000003</c:v>
                </c:pt>
                <c:pt idx="31">
                  <c:v>20859.663358999998</c:v>
                </c:pt>
                <c:pt idx="32">
                  <c:v>19675.927579000003</c:v>
                </c:pt>
                <c:pt idx="33">
                  <c:v>20486.699134999999</c:v>
                </c:pt>
                <c:pt idx="34">
                  <c:v>20275.592519999998</c:v>
                </c:pt>
                <c:pt idx="35">
                  <c:v>17229.653300999998</c:v>
                </c:pt>
                <c:pt idx="36">
                  <c:v>18333.478253000001</c:v>
                </c:pt>
                <c:pt idx="37">
                  <c:v>18907.108501999999</c:v>
                </c:pt>
                <c:pt idx="38">
                  <c:v>20068.910313</c:v>
                </c:pt>
                <c:pt idx="39">
                  <c:v>21113.238938000002</c:v>
                </c:pt>
                <c:pt idx="40">
                  <c:v>22081.55761</c:v>
                </c:pt>
                <c:pt idx="41">
                  <c:v>22068.242885</c:v>
                </c:pt>
                <c:pt idx="42">
                  <c:v>22221.06395</c:v>
                </c:pt>
                <c:pt idx="43">
                  <c:v>22144.978606999997</c:v>
                </c:pt>
                <c:pt idx="44">
                  <c:v>21636.287833000002</c:v>
                </c:pt>
                <c:pt idx="45">
                  <c:v>21382.835815999999</c:v>
                </c:pt>
                <c:pt idx="46">
                  <c:v>21982.921625000003</c:v>
                </c:pt>
                <c:pt idx="47">
                  <c:v>20652.157637999997</c:v>
                </c:pt>
                <c:pt idx="48">
                  <c:v>21072.227144999997</c:v>
                </c:pt>
                <c:pt idx="49">
                  <c:v>21150.786869999996</c:v>
                </c:pt>
                <c:pt idx="50">
                  <c:v>21850.507540999999</c:v>
                </c:pt>
                <c:pt idx="51">
                  <c:v>20827.438991999999</c:v>
                </c:pt>
                <c:pt idx="52">
                  <c:v>19944.842839000001</c:v>
                </c:pt>
                <c:pt idx="53">
                  <c:v>19555.168566</c:v>
                </c:pt>
                <c:pt idx="54">
                  <c:v>19526.952966999997</c:v>
                </c:pt>
                <c:pt idx="55">
                  <c:v>18734.323641000003</c:v>
                </c:pt>
                <c:pt idx="56">
                  <c:v>18357.571358000001</c:v>
                </c:pt>
                <c:pt idx="57">
                  <c:v>17918.935233</c:v>
                </c:pt>
                <c:pt idx="58">
                  <c:v>18422.980596000001</c:v>
                </c:pt>
                <c:pt idx="59">
                  <c:v>18093.573028999999</c:v>
                </c:pt>
                <c:pt idx="60">
                  <c:v>17582.04436</c:v>
                </c:pt>
                <c:pt idx="61">
                  <c:v>18553.936934999998</c:v>
                </c:pt>
                <c:pt idx="62">
                  <c:v>17701.274764000002</c:v>
                </c:pt>
                <c:pt idx="63">
                  <c:v>17094.766297000002</c:v>
                </c:pt>
                <c:pt idx="64">
                  <c:v>14941.605535999999</c:v>
                </c:pt>
                <c:pt idx="65">
                  <c:v>14994.967635999999</c:v>
                </c:pt>
                <c:pt idx="66">
                  <c:v>17750.728101000001</c:v>
                </c:pt>
                <c:pt idx="67">
                  <c:v>18159.920654000001</c:v>
                </c:pt>
                <c:pt idx="68">
                  <c:v>17105.000007999999</c:v>
                </c:pt>
                <c:pt idx="69">
                  <c:v>18193.697615000001</c:v>
                </c:pt>
                <c:pt idx="70">
                  <c:v>18262.112184999998</c:v>
                </c:pt>
                <c:pt idx="71">
                  <c:v>17602.044771000001</c:v>
                </c:pt>
                <c:pt idx="72">
                  <c:v>15800.205999999998</c:v>
                </c:pt>
                <c:pt idx="73">
                  <c:v>17235.280999999999</c:v>
                </c:pt>
                <c:pt idx="74">
                  <c:v>17716.834999999999</c:v>
                </c:pt>
                <c:pt idx="75">
                  <c:v>18256.811000000002</c:v>
                </c:pt>
                <c:pt idx="76">
                  <c:v>17228.942999999999</c:v>
                </c:pt>
                <c:pt idx="77">
                  <c:v>16998.137999999999</c:v>
                </c:pt>
                <c:pt idx="78">
                  <c:v>17285.009000000002</c:v>
                </c:pt>
                <c:pt idx="79">
                  <c:v>16913.082999999999</c:v>
                </c:pt>
                <c:pt idx="80">
                  <c:v>16192.583999999999</c:v>
                </c:pt>
                <c:pt idx="81">
                  <c:v>17911.57178885</c:v>
                </c:pt>
                <c:pt idx="82">
                  <c:v>18936.038</c:v>
                </c:pt>
                <c:pt idx="83">
                  <c:v>17862.827000000001</c:v>
                </c:pt>
                <c:pt idx="84">
                  <c:v>16508.870999999999</c:v>
                </c:pt>
                <c:pt idx="85">
                  <c:v>17158.620999999999</c:v>
                </c:pt>
                <c:pt idx="86">
                  <c:v>17286.464</c:v>
                </c:pt>
                <c:pt idx="87">
                  <c:v>17572.521999999997</c:v>
                </c:pt>
                <c:pt idx="88">
                  <c:v>16587.291999999998</c:v>
                </c:pt>
                <c:pt idx="89">
                  <c:v>16136.066000000001</c:v>
                </c:pt>
                <c:pt idx="90">
                  <c:v>17570.055</c:v>
                </c:pt>
                <c:pt idx="91">
                  <c:v>16607.484</c:v>
                </c:pt>
                <c:pt idx="92">
                  <c:v>15013.477999999999</c:v>
                </c:pt>
                <c:pt idx="93">
                  <c:v>14999.212</c:v>
                </c:pt>
                <c:pt idx="94">
                  <c:v>15642.739</c:v>
                </c:pt>
                <c:pt idx="95">
                  <c:v>15331.788</c:v>
                </c:pt>
                <c:pt idx="96">
                  <c:v>15093.352999999999</c:v>
                </c:pt>
                <c:pt idx="97">
                  <c:v>14922.776</c:v>
                </c:pt>
                <c:pt idx="98">
                  <c:v>15905.791999999999</c:v>
                </c:pt>
                <c:pt idx="99">
                  <c:v>14850.245000000001</c:v>
                </c:pt>
                <c:pt idx="100">
                  <c:v>12864.64</c:v>
                </c:pt>
                <c:pt idx="101">
                  <c:v>11943.638999999999</c:v>
                </c:pt>
                <c:pt idx="102">
                  <c:v>13105.254000000001</c:v>
                </c:pt>
                <c:pt idx="103">
                  <c:v>12528.146000000001</c:v>
                </c:pt>
                <c:pt idx="104">
                  <c:v>12193.579</c:v>
                </c:pt>
                <c:pt idx="105">
                  <c:v>12042.935000000001</c:v>
                </c:pt>
                <c:pt idx="106">
                  <c:v>12422.936999999998</c:v>
                </c:pt>
                <c:pt idx="107">
                  <c:v>11800.780999999999</c:v>
                </c:pt>
                <c:pt idx="108">
                  <c:v>10561.555</c:v>
                </c:pt>
                <c:pt idx="109">
                  <c:v>11712.152</c:v>
                </c:pt>
                <c:pt idx="110">
                  <c:v>11887.487715269461</c:v>
                </c:pt>
                <c:pt idx="111">
                  <c:v>11770.199340836549</c:v>
                </c:pt>
                <c:pt idx="112">
                  <c:v>11632.7</c:v>
                </c:pt>
                <c:pt idx="113">
                  <c:v>11711.8</c:v>
                </c:pt>
                <c:pt idx="114">
                  <c:v>12367.2</c:v>
                </c:pt>
                <c:pt idx="115">
                  <c:v>12652.599999999999</c:v>
                </c:pt>
                <c:pt idx="116">
                  <c:v>12753.3</c:v>
                </c:pt>
                <c:pt idx="117">
                  <c:v>13625.1</c:v>
                </c:pt>
                <c:pt idx="118">
                  <c:v>13770.3</c:v>
                </c:pt>
                <c:pt idx="119">
                  <c:v>14401.8</c:v>
                </c:pt>
                <c:pt idx="120">
                  <c:v>13736.4</c:v>
                </c:pt>
              </c:numCache>
            </c:numRef>
          </c:val>
          <c:extLst>
            <c:ext xmlns:c16="http://schemas.microsoft.com/office/drawing/2014/chart" uri="{C3380CC4-5D6E-409C-BE32-E72D297353CC}">
              <c16:uniqueId val="{00000000-487A-4D48-B504-FA67D9573236}"/>
            </c:ext>
          </c:extLst>
        </c:ser>
        <c:dLbls>
          <c:showLegendKey val="0"/>
          <c:showVal val="0"/>
          <c:showCatName val="0"/>
          <c:showSerName val="0"/>
          <c:showPercent val="0"/>
          <c:showBubbleSize val="0"/>
        </c:dLbls>
        <c:gapWidth val="150"/>
        <c:axId val="1623038975"/>
        <c:axId val="1623040223"/>
      </c:barChart>
      <c:lineChart>
        <c:grouping val="standard"/>
        <c:varyColors val="0"/>
        <c:ser>
          <c:idx val="1"/>
          <c:order val="1"/>
          <c:tx>
            <c:strRef>
              <c:f>Petrolium!$K$2</c:f>
              <c:strCache>
                <c:ptCount val="1"/>
                <c:pt idx="0">
                  <c:v>Total Export By Volumn</c:v>
                </c:pt>
              </c:strCache>
            </c:strRef>
          </c:tx>
          <c:spPr>
            <a:ln w="12700" cap="rnd">
              <a:solidFill>
                <a:schemeClr val="accent2"/>
              </a:solidFill>
              <a:round/>
            </a:ln>
            <a:effectLst/>
          </c:spPr>
          <c:marker>
            <c:symbol val="none"/>
          </c:marker>
          <c:cat>
            <c:numRef>
              <c:f>Petrolium!$A$3:$A$123</c:f>
              <c:numCache>
                <c:formatCode>mmm\–yy</c:formatCode>
                <c:ptCount val="121"/>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numCache>
            </c:numRef>
          </c:cat>
          <c:val>
            <c:numRef>
              <c:f>Petrolium!$K$3:$K$123</c:f>
              <c:numCache>
                <c:formatCode>0</c:formatCode>
                <c:ptCount val="121"/>
                <c:pt idx="0">
                  <c:v>3305.6479749999999</c:v>
                </c:pt>
                <c:pt idx="1">
                  <c:v>3229.7578920000001</c:v>
                </c:pt>
                <c:pt idx="2">
                  <c:v>3934.6771779999999</c:v>
                </c:pt>
                <c:pt idx="3">
                  <c:v>3322.9815789999998</c:v>
                </c:pt>
                <c:pt idx="4">
                  <c:v>3112.6283760000001</c:v>
                </c:pt>
                <c:pt idx="5">
                  <c:v>2934.1561460000003</c:v>
                </c:pt>
                <c:pt idx="6">
                  <c:v>3261.8765589999998</c:v>
                </c:pt>
                <c:pt idx="7">
                  <c:v>3928.6770269999997</c:v>
                </c:pt>
                <c:pt idx="8">
                  <c:v>3390.9576400000001</c:v>
                </c:pt>
                <c:pt idx="9">
                  <c:v>3796.9286529999999</c:v>
                </c:pt>
                <c:pt idx="10">
                  <c:v>3648.377</c:v>
                </c:pt>
                <c:pt idx="11">
                  <c:v>4115.7069320000001</c:v>
                </c:pt>
                <c:pt idx="12">
                  <c:v>3673.5651160000002</c:v>
                </c:pt>
                <c:pt idx="13">
                  <c:v>3867.6469979999997</c:v>
                </c:pt>
                <c:pt idx="14">
                  <c:v>3651.8572559999993</c:v>
                </c:pt>
                <c:pt idx="15">
                  <c:v>3642.121498</c:v>
                </c:pt>
                <c:pt idx="16">
                  <c:v>3222.4861069999997</c:v>
                </c:pt>
                <c:pt idx="17">
                  <c:v>3892.5965939999996</c:v>
                </c:pt>
                <c:pt idx="18">
                  <c:v>3977.9681679999999</c:v>
                </c:pt>
                <c:pt idx="19">
                  <c:v>4086.3990429999999</c:v>
                </c:pt>
                <c:pt idx="20">
                  <c:v>4144.0187820000001</c:v>
                </c:pt>
                <c:pt idx="21">
                  <c:v>3755.5130410000002</c:v>
                </c:pt>
                <c:pt idx="22">
                  <c:v>4030.8847550000005</c:v>
                </c:pt>
                <c:pt idx="23">
                  <c:v>4058.3228250000002</c:v>
                </c:pt>
                <c:pt idx="24">
                  <c:v>3863.3779180000001</c:v>
                </c:pt>
                <c:pt idx="25">
                  <c:v>4612.5420130000002</c:v>
                </c:pt>
                <c:pt idx="26">
                  <c:v>4803.0544799999998</c:v>
                </c:pt>
                <c:pt idx="27">
                  <c:v>5089.7378210000006</c:v>
                </c:pt>
                <c:pt idx="28">
                  <c:v>4613.2173629999998</c:v>
                </c:pt>
                <c:pt idx="29">
                  <c:v>5481.6186290000005</c:v>
                </c:pt>
                <c:pt idx="30">
                  <c:v>6145.0820409999997</c:v>
                </c:pt>
                <c:pt idx="31">
                  <c:v>5775.1394880000007</c:v>
                </c:pt>
                <c:pt idx="32">
                  <c:v>5018.9205359999996</c:v>
                </c:pt>
                <c:pt idx="33">
                  <c:v>5671.5323509999998</c:v>
                </c:pt>
                <c:pt idx="34">
                  <c:v>6417.661623</c:v>
                </c:pt>
                <c:pt idx="35">
                  <c:v>5331.5270390000005</c:v>
                </c:pt>
                <c:pt idx="36">
                  <c:v>5030.4145289999997</c:v>
                </c:pt>
                <c:pt idx="37">
                  <c:v>4883.5862069999994</c:v>
                </c:pt>
                <c:pt idx="38">
                  <c:v>5714.4125760000006</c:v>
                </c:pt>
                <c:pt idx="39">
                  <c:v>6540.8402970000006</c:v>
                </c:pt>
                <c:pt idx="40">
                  <c:v>7993.5402059999997</c:v>
                </c:pt>
                <c:pt idx="41">
                  <c:v>7878.48282982</c:v>
                </c:pt>
                <c:pt idx="42">
                  <c:v>7974.6008392699996</c:v>
                </c:pt>
                <c:pt idx="43">
                  <c:v>8842.3692540000011</c:v>
                </c:pt>
                <c:pt idx="44">
                  <c:v>7445.0495460000002</c:v>
                </c:pt>
                <c:pt idx="45">
                  <c:v>7295.6724000000004</c:v>
                </c:pt>
                <c:pt idx="46">
                  <c:v>7938.8200600000009</c:v>
                </c:pt>
                <c:pt idx="47">
                  <c:v>7779.0011129999993</c:v>
                </c:pt>
                <c:pt idx="48">
                  <c:v>7420.8119969999998</c:v>
                </c:pt>
                <c:pt idx="49">
                  <c:v>7457.146428</c:v>
                </c:pt>
                <c:pt idx="50">
                  <c:v>8155.3554790000007</c:v>
                </c:pt>
                <c:pt idx="51">
                  <c:v>6920.4113029999999</c:v>
                </c:pt>
                <c:pt idx="52">
                  <c:v>5874.3498958500004</c:v>
                </c:pt>
                <c:pt idx="53">
                  <c:v>6353.2763825599995</c:v>
                </c:pt>
                <c:pt idx="54">
                  <c:v>7087.6552217000008</c:v>
                </c:pt>
                <c:pt idx="55">
                  <c:v>5866.1611359400003</c:v>
                </c:pt>
                <c:pt idx="56">
                  <c:v>5574.9014583999997</c:v>
                </c:pt>
                <c:pt idx="57">
                  <c:v>4452.6821679299992</c:v>
                </c:pt>
                <c:pt idx="58">
                  <c:v>5400.1247941500005</c:v>
                </c:pt>
                <c:pt idx="59">
                  <c:v>4837.4656546400001</c:v>
                </c:pt>
                <c:pt idx="60">
                  <c:v>5200.0256610000006</c:v>
                </c:pt>
                <c:pt idx="61">
                  <c:v>5028.8114809999997</c:v>
                </c:pt>
                <c:pt idx="62">
                  <c:v>5591.8429051999992</c:v>
                </c:pt>
                <c:pt idx="63">
                  <c:v>4748.690735000001</c:v>
                </c:pt>
                <c:pt idx="64">
                  <c:v>4230.2237114210529</c:v>
                </c:pt>
                <c:pt idx="65">
                  <c:v>3351.5858821491229</c:v>
                </c:pt>
                <c:pt idx="66">
                  <c:v>5301.3678038947364</c:v>
                </c:pt>
                <c:pt idx="67">
                  <c:v>5469.7153337491236</c:v>
                </c:pt>
                <c:pt idx="68">
                  <c:v>4946.2703116719294</c:v>
                </c:pt>
                <c:pt idx="69">
                  <c:v>4847.6792162859647</c:v>
                </c:pt>
                <c:pt idx="70">
                  <c:v>5369.5382998421055</c:v>
                </c:pt>
                <c:pt idx="71">
                  <c:v>5224.2220267719294</c:v>
                </c:pt>
                <c:pt idx="72">
                  <c:v>5040.0829022017542</c:v>
                </c:pt>
                <c:pt idx="73">
                  <c:v>4766.0847837105266</c:v>
                </c:pt>
                <c:pt idx="74">
                  <c:v>4957.2017228603509</c:v>
                </c:pt>
                <c:pt idx="75">
                  <c:v>5702.54290184614</c:v>
                </c:pt>
                <c:pt idx="76">
                  <c:v>4938.1214578717545</c:v>
                </c:pt>
                <c:pt idx="77">
                  <c:v>4692.9993787061403</c:v>
                </c:pt>
                <c:pt idx="78">
                  <c:v>5198.0669868899995</c:v>
                </c:pt>
                <c:pt idx="79">
                  <c:v>5606.7950260399984</c:v>
                </c:pt>
                <c:pt idx="80">
                  <c:v>4669.8730988699999</c:v>
                </c:pt>
                <c:pt idx="81">
                  <c:v>6317.5826224700004</c:v>
                </c:pt>
                <c:pt idx="82">
                  <c:v>6611.6643713800004</c:v>
                </c:pt>
                <c:pt idx="83">
                  <c:v>6252.5243180100015</c:v>
                </c:pt>
                <c:pt idx="84">
                  <c:v>4722.6441664800004</c:v>
                </c:pt>
                <c:pt idx="85">
                  <c:v>5493.3330131899993</c:v>
                </c:pt>
                <c:pt idx="86">
                  <c:v>5475.3137290300001</c:v>
                </c:pt>
                <c:pt idx="87">
                  <c:v>5422.7803664000003</c:v>
                </c:pt>
                <c:pt idx="88">
                  <c:v>4723.1692653099999</c:v>
                </c:pt>
                <c:pt idx="89">
                  <c:v>5139.2489454622792</c:v>
                </c:pt>
                <c:pt idx="90">
                  <c:v>5862.3578139473202</c:v>
                </c:pt>
                <c:pt idx="91">
                  <c:v>5386.8717903009192</c:v>
                </c:pt>
                <c:pt idx="92">
                  <c:v>3672.9044825686206</c:v>
                </c:pt>
                <c:pt idx="93">
                  <c:v>4160.8571892910395</c:v>
                </c:pt>
                <c:pt idx="94">
                  <c:v>4782.3326602464795</c:v>
                </c:pt>
                <c:pt idx="95">
                  <c:v>4104.1616177185606</c:v>
                </c:pt>
                <c:pt idx="96">
                  <c:v>4470.8342642513799</c:v>
                </c:pt>
                <c:pt idx="97">
                  <c:v>4595.7764724299568</c:v>
                </c:pt>
                <c:pt idx="98">
                  <c:v>5086.0643449993204</c:v>
                </c:pt>
                <c:pt idx="99">
                  <c:v>5065.2626109942003</c:v>
                </c:pt>
                <c:pt idx="100">
                  <c:v>4228.6980487499995</c:v>
                </c:pt>
                <c:pt idx="101">
                  <c:v>3607.3337613682002</c:v>
                </c:pt>
                <c:pt idx="102">
                  <c:v>4602.1265762777002</c:v>
                </c:pt>
                <c:pt idx="103">
                  <c:v>4519.5310925754602</c:v>
                </c:pt>
                <c:pt idx="104">
                  <c:v>3847.8825578173596</c:v>
                </c:pt>
                <c:pt idx="105">
                  <c:v>3572.9334452289004</c:v>
                </c:pt>
                <c:pt idx="106">
                  <c:v>4156.8755866353195</c:v>
                </c:pt>
                <c:pt idx="107">
                  <c:v>4632.9207421161209</c:v>
                </c:pt>
                <c:pt idx="108">
                  <c:v>3645.9197580402201</c:v>
                </c:pt>
                <c:pt idx="109">
                  <c:v>3777.1218925889998</c:v>
                </c:pt>
                <c:pt idx="110">
                  <c:v>4507.8187118768219</c:v>
                </c:pt>
                <c:pt idx="111">
                  <c:v>3673.3367487181599</c:v>
                </c:pt>
                <c:pt idx="112">
                  <c:v>4371.8311413134998</c:v>
                </c:pt>
                <c:pt idx="113">
                  <c:v>3997.52091076752</c:v>
                </c:pt>
                <c:pt idx="114">
                  <c:v>4268.0345445147022</c:v>
                </c:pt>
                <c:pt idx="115">
                  <c:v>4809.8616837064856</c:v>
                </c:pt>
                <c:pt idx="116">
                  <c:v>4241.9238025988507</c:v>
                </c:pt>
                <c:pt idx="117">
                  <c:v>5165.0143567050454</c:v>
                </c:pt>
                <c:pt idx="118">
                  <c:v>5860.2536961541118</c:v>
                </c:pt>
                <c:pt idx="119">
                  <c:v>6332.1500486810046</c:v>
                </c:pt>
                <c:pt idx="120">
                  <c:v>5376.8048617384275</c:v>
                </c:pt>
              </c:numCache>
            </c:numRef>
          </c:val>
          <c:smooth val="0"/>
          <c:extLst>
            <c:ext xmlns:c16="http://schemas.microsoft.com/office/drawing/2014/chart" uri="{C3380CC4-5D6E-409C-BE32-E72D297353CC}">
              <c16:uniqueId val="{00000001-487A-4D48-B504-FA67D9573236}"/>
            </c:ext>
          </c:extLst>
        </c:ser>
        <c:dLbls>
          <c:showLegendKey val="0"/>
          <c:showVal val="0"/>
          <c:showCatName val="0"/>
          <c:showSerName val="0"/>
          <c:showPercent val="0"/>
          <c:showBubbleSize val="0"/>
        </c:dLbls>
        <c:marker val="1"/>
        <c:smooth val="0"/>
        <c:axId val="1623038975"/>
        <c:axId val="1623040223"/>
      </c:lineChart>
      <c:lineChart>
        <c:grouping val="standard"/>
        <c:varyColors val="0"/>
        <c:ser>
          <c:idx val="2"/>
          <c:order val="2"/>
          <c:tx>
            <c:strRef>
              <c:f>Petrolium!$P$2</c:f>
              <c:strCache>
                <c:ptCount val="1"/>
                <c:pt idx="0">
                  <c:v>Price in Brent</c:v>
                </c:pt>
              </c:strCache>
            </c:strRef>
          </c:tx>
          <c:spPr>
            <a:ln w="12700" cap="rnd">
              <a:solidFill>
                <a:schemeClr val="accent3"/>
              </a:solidFill>
              <a:round/>
            </a:ln>
            <a:effectLst/>
          </c:spPr>
          <c:marker>
            <c:symbol val="none"/>
          </c:marker>
          <c:cat>
            <c:numRef>
              <c:f>Petrolium!$A$3:$A$123</c:f>
              <c:numCache>
                <c:formatCode>mmm\–yy</c:formatCode>
                <c:ptCount val="121"/>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numCache>
            </c:numRef>
          </c:cat>
          <c:val>
            <c:numRef>
              <c:f>Petrolium!$P$3:$P$123</c:f>
              <c:numCache>
                <c:formatCode>#,##0</c:formatCode>
                <c:ptCount val="121"/>
                <c:pt idx="0">
                  <c:v>19.8</c:v>
                </c:pt>
                <c:pt idx="1">
                  <c:v>15.94</c:v>
                </c:pt>
                <c:pt idx="2">
                  <c:v>26.36</c:v>
                </c:pt>
                <c:pt idx="3">
                  <c:v>32.630000000000003</c:v>
                </c:pt>
                <c:pt idx="4">
                  <c:v>20.73</c:v>
                </c:pt>
                <c:pt idx="5">
                  <c:v>18.82</c:v>
                </c:pt>
                <c:pt idx="6">
                  <c:v>19.899999999999999</c:v>
                </c:pt>
                <c:pt idx="7">
                  <c:v>20.57</c:v>
                </c:pt>
                <c:pt idx="8">
                  <c:v>17.95</c:v>
                </c:pt>
                <c:pt idx="9">
                  <c:v>20.03</c:v>
                </c:pt>
                <c:pt idx="10">
                  <c:v>20.312272727272699</c:v>
                </c:pt>
                <c:pt idx="11">
                  <c:v>19.187692307692298</c:v>
                </c:pt>
                <c:pt idx="12">
                  <c:v>18.219682539682498</c:v>
                </c:pt>
                <c:pt idx="13">
                  <c:v>18.229523809523801</c:v>
                </c:pt>
                <c:pt idx="14">
                  <c:v>16.484461538461499</c:v>
                </c:pt>
                <c:pt idx="15">
                  <c:v>15.021363636363599</c:v>
                </c:pt>
                <c:pt idx="16">
                  <c:v>13.92171875</c:v>
                </c:pt>
                <c:pt idx="17">
                  <c:v>16.0766666666667</c:v>
                </c:pt>
                <c:pt idx="18">
                  <c:v>16.7529230769231</c:v>
                </c:pt>
                <c:pt idx="19">
                  <c:v>16.549687500000001</c:v>
                </c:pt>
                <c:pt idx="20">
                  <c:v>16.901406250000001</c:v>
                </c:pt>
                <c:pt idx="21">
                  <c:v>18.092459016393398</c:v>
                </c:pt>
                <c:pt idx="22">
                  <c:v>16.192461538461501</c:v>
                </c:pt>
                <c:pt idx="23">
                  <c:v>16.954062499999999</c:v>
                </c:pt>
                <c:pt idx="24">
                  <c:v>18.62453125</c:v>
                </c:pt>
                <c:pt idx="25">
                  <c:v>19.489523809523799</c:v>
                </c:pt>
                <c:pt idx="26">
                  <c:v>20.5121538461539</c:v>
                </c:pt>
                <c:pt idx="27">
                  <c:v>23.176307692307699</c:v>
                </c:pt>
                <c:pt idx="28">
                  <c:v>21.277868852459001</c:v>
                </c:pt>
                <c:pt idx="29">
                  <c:v>18.0285714285714</c:v>
                </c:pt>
                <c:pt idx="30">
                  <c:v>18.522121212121199</c:v>
                </c:pt>
                <c:pt idx="31">
                  <c:v>18.756093750000002</c:v>
                </c:pt>
                <c:pt idx="32">
                  <c:v>14.0612698412698</c:v>
                </c:pt>
                <c:pt idx="33">
                  <c:v>13.236290322580601</c:v>
                </c:pt>
                <c:pt idx="34">
                  <c:v>12.4215151515152</c:v>
                </c:pt>
                <c:pt idx="35">
                  <c:v>11.0976923076923</c:v>
                </c:pt>
                <c:pt idx="36">
                  <c:v>11.3012698412698</c:v>
                </c:pt>
                <c:pt idx="37">
                  <c:v>15.4203174603175</c:v>
                </c:pt>
                <c:pt idx="38">
                  <c:v>20.546363636363601</c:v>
                </c:pt>
                <c:pt idx="39">
                  <c:v>24.027619047619101</c:v>
                </c:pt>
                <c:pt idx="40">
                  <c:v>26.8790625</c:v>
                </c:pt>
                <c:pt idx="41">
                  <c:v>26.7860655737705</c:v>
                </c:pt>
                <c:pt idx="42">
                  <c:v>30.432615384615399</c:v>
                </c:pt>
                <c:pt idx="43">
                  <c:v>29.664843749999999</c:v>
                </c:pt>
                <c:pt idx="44">
                  <c:v>25.762812499999999</c:v>
                </c:pt>
                <c:pt idx="45">
                  <c:v>27.298225806451601</c:v>
                </c:pt>
                <c:pt idx="46">
                  <c:v>25.239062499999999</c:v>
                </c:pt>
                <c:pt idx="47">
                  <c:v>19.3940625</c:v>
                </c:pt>
                <c:pt idx="48">
                  <c:v>21.101774193548401</c:v>
                </c:pt>
                <c:pt idx="49">
                  <c:v>25.121874999999999</c:v>
                </c:pt>
                <c:pt idx="50">
                  <c:v>26.885151515151499</c:v>
                </c:pt>
                <c:pt idx="51">
                  <c:v>26.776</c:v>
                </c:pt>
                <c:pt idx="52">
                  <c:v>31.4033333333333</c:v>
                </c:pt>
                <c:pt idx="53">
                  <c:v>26.147049180327901</c:v>
                </c:pt>
                <c:pt idx="54">
                  <c:v>28.419090909090901</c:v>
                </c:pt>
                <c:pt idx="55">
                  <c:v>29.429375</c:v>
                </c:pt>
                <c:pt idx="56">
                  <c:v>32.021562500000002</c:v>
                </c:pt>
                <c:pt idx="57">
                  <c:v>35.375873015872997</c:v>
                </c:pt>
                <c:pt idx="58">
                  <c:v>41.594848484848498</c:v>
                </c:pt>
                <c:pt idx="59">
                  <c:v>44.139687500000001</c:v>
                </c:pt>
                <c:pt idx="60">
                  <c:v>47.761904761904802</c:v>
                </c:pt>
                <c:pt idx="61">
                  <c:v>51.606615384615402</c:v>
                </c:pt>
                <c:pt idx="62">
                  <c:v>61.612153846153802</c:v>
                </c:pt>
                <c:pt idx="63">
                  <c:v>56.916349206349203</c:v>
                </c:pt>
                <c:pt idx="64">
                  <c:v>61.959218749999998</c:v>
                </c:pt>
                <c:pt idx="65">
                  <c:v>69.800317460317402</c:v>
                </c:pt>
                <c:pt idx="66">
                  <c:v>70.202615384615399</c:v>
                </c:pt>
                <c:pt idx="67">
                  <c:v>59.603968253968297</c:v>
                </c:pt>
                <c:pt idx="68">
                  <c:v>58.077031249999997</c:v>
                </c:pt>
                <c:pt idx="69">
                  <c:v>68.733333333333306</c:v>
                </c:pt>
                <c:pt idx="70">
                  <c:v>74.914000000000001</c:v>
                </c:pt>
                <c:pt idx="71">
                  <c:v>88.765538461538497</c:v>
                </c:pt>
                <c:pt idx="72">
                  <c:v>96.480476190476196</c:v>
                </c:pt>
                <c:pt idx="73">
                  <c:v>122.20093749999999</c:v>
                </c:pt>
                <c:pt idx="74">
                  <c:v>115.908484848485</c:v>
                </c:pt>
                <c:pt idx="75">
                  <c:v>56.230615384615398</c:v>
                </c:pt>
                <c:pt idx="76">
                  <c:v>45.037619047619103</c:v>
                </c:pt>
                <c:pt idx="77">
                  <c:v>59.282656250000002</c:v>
                </c:pt>
                <c:pt idx="78">
                  <c:v>68.252272727272697</c:v>
                </c:pt>
                <c:pt idx="79">
                  <c:v>74.934923076923099</c:v>
                </c:pt>
                <c:pt idx="80">
                  <c:v>76.778095238095204</c:v>
                </c:pt>
                <c:pt idx="81">
                  <c:v>78.629062500000003</c:v>
                </c:pt>
                <c:pt idx="82">
                  <c:v>76.405151515151502</c:v>
                </c:pt>
                <c:pt idx="83">
                  <c:v>86.929393939393904</c:v>
                </c:pt>
                <c:pt idx="84">
                  <c:v>105.21</c:v>
                </c:pt>
                <c:pt idx="85">
                  <c:v>116.801428571429</c:v>
                </c:pt>
                <c:pt idx="86">
                  <c:v>112.899696969697</c:v>
                </c:pt>
                <c:pt idx="87">
                  <c:v>109.31296875</c:v>
                </c:pt>
                <c:pt idx="88">
                  <c:v>118.6946875</c:v>
                </c:pt>
                <c:pt idx="89">
                  <c:v>108.72875000000001</c:v>
                </c:pt>
                <c:pt idx="90">
                  <c:v>109.901076923077</c:v>
                </c:pt>
                <c:pt idx="91">
                  <c:v>110.487230769231</c:v>
                </c:pt>
                <c:pt idx="92">
                  <c:v>112.834285714286</c:v>
                </c:pt>
                <c:pt idx="93">
                  <c:v>103.001230769231</c:v>
                </c:pt>
                <c:pt idx="94">
                  <c:v>110.041666666667</c:v>
                </c:pt>
                <c:pt idx="95">
                  <c:v>109.39234374999999</c:v>
                </c:pt>
                <c:pt idx="96">
                  <c:v>107.858095238095</c:v>
                </c:pt>
                <c:pt idx="97">
                  <c:v>109.7759375</c:v>
                </c:pt>
                <c:pt idx="98">
                  <c:v>102.157272727273</c:v>
                </c:pt>
                <c:pt idx="99">
                  <c:v>76.111230769230801</c:v>
                </c:pt>
                <c:pt idx="100">
                  <c:v>53.895714285714298</c:v>
                </c:pt>
                <c:pt idx="101">
                  <c:v>62.061076923076897</c:v>
                </c:pt>
                <c:pt idx="102">
                  <c:v>50.165909090909103</c:v>
                </c:pt>
                <c:pt idx="103">
                  <c:v>43.319545454545398</c:v>
                </c:pt>
                <c:pt idx="104">
                  <c:v>34.502769230769204</c:v>
                </c:pt>
                <c:pt idx="105">
                  <c:v>46.009846153846098</c:v>
                </c:pt>
                <c:pt idx="106">
                  <c:v>45.817575757575803</c:v>
                </c:pt>
                <c:pt idx="107">
                  <c:v>50.083538461538502</c:v>
                </c:pt>
                <c:pt idx="108">
                  <c:v>54.042769230769203</c:v>
                </c:pt>
                <c:pt idx="109">
                  <c:v>50.129375000000003</c:v>
                </c:pt>
                <c:pt idx="110">
                  <c:v>51.729384615384603</c:v>
                </c:pt>
                <c:pt idx="111">
                  <c:v>61.426153846153902</c:v>
                </c:pt>
                <c:pt idx="112">
                  <c:v>67.029692307692301</c:v>
                </c:pt>
                <c:pt idx="113">
                  <c:v>74.555076923076896</c:v>
                </c:pt>
                <c:pt idx="114">
                  <c:v>75.335230769230705</c:v>
                </c:pt>
                <c:pt idx="115">
                  <c:v>67.733030303030304</c:v>
                </c:pt>
                <c:pt idx="116">
                  <c:v>63.134062499999999</c:v>
                </c:pt>
                <c:pt idx="117">
                  <c:v>68.528615384615406</c:v>
                </c:pt>
                <c:pt idx="118">
                  <c:v>61.884393939393902</c:v>
                </c:pt>
                <c:pt idx="119">
                  <c:v>62.605151515151498</c:v>
                </c:pt>
                <c:pt idx="120">
                  <c:v>50.592615384615399</c:v>
                </c:pt>
              </c:numCache>
            </c:numRef>
          </c:val>
          <c:smooth val="0"/>
          <c:extLst>
            <c:ext xmlns:c16="http://schemas.microsoft.com/office/drawing/2014/chart" uri="{C3380CC4-5D6E-409C-BE32-E72D297353CC}">
              <c16:uniqueId val="{00000002-487A-4D48-B504-FA67D9573236}"/>
            </c:ext>
          </c:extLst>
        </c:ser>
        <c:dLbls>
          <c:showLegendKey val="0"/>
          <c:showVal val="0"/>
          <c:showCatName val="0"/>
          <c:showSerName val="0"/>
          <c:showPercent val="0"/>
          <c:showBubbleSize val="0"/>
        </c:dLbls>
        <c:marker val="1"/>
        <c:smooth val="0"/>
        <c:axId val="1695183519"/>
        <c:axId val="1695178943"/>
      </c:lineChart>
      <c:dateAx>
        <c:axId val="1623038975"/>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23040223"/>
        <c:crosses val="autoZero"/>
        <c:auto val="1"/>
        <c:lblOffset val="100"/>
        <c:baseTimeUnit val="months"/>
      </c:dateAx>
      <c:valAx>
        <c:axId val="162304022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r>
                  <a:rPr lang="en-US" sz="1200" b="1">
                    <a:solidFill>
                      <a:schemeClr val="tx1"/>
                    </a:solidFill>
                  </a:rPr>
                  <a:t>ML</a:t>
                </a:r>
              </a:p>
            </c:rich>
          </c:tx>
          <c:overlay val="0"/>
          <c:spPr>
            <a:noFill/>
            <a:ln>
              <a:noFill/>
            </a:ln>
            <a:effectLst/>
          </c:spPr>
          <c:txPr>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23038975"/>
        <c:crosses val="autoZero"/>
        <c:crossBetween val="between"/>
      </c:valAx>
      <c:valAx>
        <c:axId val="1695178943"/>
        <c:scaling>
          <c:orientation val="minMax"/>
        </c:scaling>
        <c:delete val="0"/>
        <c:axPos val="r"/>
        <c:title>
          <c:tx>
            <c:rich>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r>
                  <a:rPr lang="en-US" sz="1200" b="1">
                    <a:solidFill>
                      <a:schemeClr val="tx1"/>
                    </a:solidFill>
                  </a:rPr>
                  <a:t> Brent</a:t>
                </a:r>
              </a:p>
            </c:rich>
          </c:tx>
          <c:overlay val="0"/>
          <c:spPr>
            <a:noFill/>
            <a:ln>
              <a:noFill/>
            </a:ln>
            <a:effectLst/>
          </c:spPr>
          <c:txPr>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title>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95183519"/>
        <c:crosses val="max"/>
        <c:crossBetween val="between"/>
      </c:valAx>
      <c:dateAx>
        <c:axId val="1695183519"/>
        <c:scaling>
          <c:orientation val="minMax"/>
        </c:scaling>
        <c:delete val="1"/>
        <c:axPos val="b"/>
        <c:numFmt formatCode="mmm\–yy" sourceLinked="1"/>
        <c:majorTickMark val="out"/>
        <c:minorTickMark val="none"/>
        <c:tickLblPos val="nextTo"/>
        <c:crossAx val="1695178943"/>
        <c:crosses val="autoZero"/>
        <c:auto val="1"/>
        <c:lblOffset val="100"/>
        <c:baseTimeUnit val="months"/>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Petrolium!$B$2</c:f>
              <c:strCache>
                <c:ptCount val="1"/>
                <c:pt idx="0">
                  <c:v>Crude Oil Production</c:v>
                </c:pt>
              </c:strCache>
            </c:strRef>
          </c:tx>
          <c:spPr>
            <a:ln w="12700" cap="rnd">
              <a:solidFill>
                <a:schemeClr val="accent1"/>
              </a:solidFill>
              <a:round/>
            </a:ln>
            <a:effectLst/>
          </c:spPr>
          <c:marker>
            <c:symbol val="none"/>
          </c:marker>
          <c:cat>
            <c:numRef>
              <c:f>Petrolium!$A$3:$A$123</c:f>
              <c:numCache>
                <c:formatCode>mmm\–yy</c:formatCode>
                <c:ptCount val="121"/>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numCache>
            </c:numRef>
          </c:cat>
          <c:val>
            <c:numRef>
              <c:f>Petrolium!$B$3:$B$123</c:f>
              <c:numCache>
                <c:formatCode>0</c:formatCode>
                <c:ptCount val="121"/>
                <c:pt idx="0">
                  <c:v>8741.4889999999996</c:v>
                </c:pt>
                <c:pt idx="1">
                  <c:v>8366.1530000000002</c:v>
                </c:pt>
                <c:pt idx="2">
                  <c:v>8326.759</c:v>
                </c:pt>
                <c:pt idx="3">
                  <c:v>8051.9740000000002</c:v>
                </c:pt>
                <c:pt idx="4">
                  <c:v>8135.25</c:v>
                </c:pt>
                <c:pt idx="5">
                  <c:v>7441.0429999999997</c:v>
                </c:pt>
                <c:pt idx="6">
                  <c:v>7995.5519999999997</c:v>
                </c:pt>
                <c:pt idx="7">
                  <c:v>8037.6080000000002</c:v>
                </c:pt>
                <c:pt idx="8">
                  <c:v>7589.7089999999998</c:v>
                </c:pt>
                <c:pt idx="9">
                  <c:v>7686.4340000000002</c:v>
                </c:pt>
                <c:pt idx="10">
                  <c:v>7834.1689999999999</c:v>
                </c:pt>
                <c:pt idx="11">
                  <c:v>7942.4650000000001</c:v>
                </c:pt>
                <c:pt idx="12">
                  <c:v>7245.7460000000001</c:v>
                </c:pt>
                <c:pt idx="13">
                  <c:v>7681.8689999999997</c:v>
                </c:pt>
                <c:pt idx="14">
                  <c:v>7296.2190000000001</c:v>
                </c:pt>
                <c:pt idx="15">
                  <c:v>6616.2160000000003</c:v>
                </c:pt>
                <c:pt idx="16">
                  <c:v>7422.9179999999997</c:v>
                </c:pt>
                <c:pt idx="17">
                  <c:v>7589.9480000000003</c:v>
                </c:pt>
                <c:pt idx="18">
                  <c:v>8242.3259999999991</c:v>
                </c:pt>
                <c:pt idx="19">
                  <c:v>7977.2430000000004</c:v>
                </c:pt>
                <c:pt idx="20">
                  <c:v>7350.4870000000001</c:v>
                </c:pt>
                <c:pt idx="21">
                  <c:v>7601.0370000000003</c:v>
                </c:pt>
                <c:pt idx="22">
                  <c:v>7648.3969999999999</c:v>
                </c:pt>
                <c:pt idx="23">
                  <c:v>7033.7380000000003</c:v>
                </c:pt>
                <c:pt idx="24">
                  <c:v>7508.8590000000004</c:v>
                </c:pt>
                <c:pt idx="25">
                  <c:v>8060.3280000000004</c:v>
                </c:pt>
                <c:pt idx="26">
                  <c:v>7982.7240000000002</c:v>
                </c:pt>
                <c:pt idx="27">
                  <c:v>7589.4269999999997</c:v>
                </c:pt>
                <c:pt idx="28">
                  <c:v>7414.1779999999999</c:v>
                </c:pt>
                <c:pt idx="29">
                  <c:v>8062.1570000000002</c:v>
                </c:pt>
                <c:pt idx="30">
                  <c:v>8805.6380000000008</c:v>
                </c:pt>
                <c:pt idx="31">
                  <c:v>8622.8040000000001</c:v>
                </c:pt>
                <c:pt idx="32">
                  <c:v>7974.5330000000004</c:v>
                </c:pt>
                <c:pt idx="33">
                  <c:v>8558.2649999999994</c:v>
                </c:pt>
                <c:pt idx="34">
                  <c:v>8702.3629999999994</c:v>
                </c:pt>
                <c:pt idx="35">
                  <c:v>5800.2309999999998</c:v>
                </c:pt>
                <c:pt idx="36">
                  <c:v>6718.8490000000002</c:v>
                </c:pt>
                <c:pt idx="37">
                  <c:v>6676.3689999999997</c:v>
                </c:pt>
                <c:pt idx="38">
                  <c:v>7884.4359999999997</c:v>
                </c:pt>
                <c:pt idx="39">
                  <c:v>8813.4449999999997</c:v>
                </c:pt>
                <c:pt idx="40">
                  <c:v>10478.76</c:v>
                </c:pt>
                <c:pt idx="41">
                  <c:v>10288.656000000001</c:v>
                </c:pt>
                <c:pt idx="42">
                  <c:v>10479.275</c:v>
                </c:pt>
                <c:pt idx="43">
                  <c:v>10053.308999999999</c:v>
                </c:pt>
                <c:pt idx="44">
                  <c:v>9940.0460000000003</c:v>
                </c:pt>
                <c:pt idx="45">
                  <c:v>9366.5740000000005</c:v>
                </c:pt>
                <c:pt idx="46">
                  <c:v>9635.4830000000002</c:v>
                </c:pt>
                <c:pt idx="47">
                  <c:v>9262.5730000000003</c:v>
                </c:pt>
                <c:pt idx="48">
                  <c:v>9487.0419999999995</c:v>
                </c:pt>
                <c:pt idx="49">
                  <c:v>9434.6579999999994</c:v>
                </c:pt>
                <c:pt idx="50">
                  <c:v>9873.0169999999998</c:v>
                </c:pt>
                <c:pt idx="51">
                  <c:v>8970.241</c:v>
                </c:pt>
                <c:pt idx="52">
                  <c:v>8263.9060000000009</c:v>
                </c:pt>
                <c:pt idx="53">
                  <c:v>7916.2539999999999</c:v>
                </c:pt>
                <c:pt idx="54">
                  <c:v>8690.6049999999996</c:v>
                </c:pt>
                <c:pt idx="55">
                  <c:v>7530.6440000000002</c:v>
                </c:pt>
                <c:pt idx="56">
                  <c:v>7404.24</c:v>
                </c:pt>
                <c:pt idx="57">
                  <c:v>7087.5680000000002</c:v>
                </c:pt>
                <c:pt idx="58">
                  <c:v>7107.8990000000003</c:v>
                </c:pt>
                <c:pt idx="59">
                  <c:v>6403.9480000000003</c:v>
                </c:pt>
                <c:pt idx="60">
                  <c:v>6310.201</c:v>
                </c:pt>
                <c:pt idx="61">
                  <c:v>7488.692</c:v>
                </c:pt>
                <c:pt idx="62">
                  <c:v>6877.4059999999999</c:v>
                </c:pt>
                <c:pt idx="63">
                  <c:v>6626.0619999999999</c:v>
                </c:pt>
                <c:pt idx="64">
                  <c:v>5050.8999999999996</c:v>
                </c:pt>
                <c:pt idx="65">
                  <c:v>5182.3</c:v>
                </c:pt>
                <c:pt idx="66">
                  <c:v>7370.9</c:v>
                </c:pt>
                <c:pt idx="67">
                  <c:v>7015.8</c:v>
                </c:pt>
                <c:pt idx="68">
                  <c:v>6510</c:v>
                </c:pt>
                <c:pt idx="69">
                  <c:v>6967.7</c:v>
                </c:pt>
                <c:pt idx="70">
                  <c:v>6774.1</c:v>
                </c:pt>
                <c:pt idx="71">
                  <c:v>6515.2</c:v>
                </c:pt>
                <c:pt idx="72">
                  <c:v>5920.9</c:v>
                </c:pt>
                <c:pt idx="73">
                  <c:v>6612.3</c:v>
                </c:pt>
                <c:pt idx="74">
                  <c:v>6948.2</c:v>
                </c:pt>
                <c:pt idx="75">
                  <c:v>7462.2</c:v>
                </c:pt>
                <c:pt idx="76">
                  <c:v>6808.8</c:v>
                </c:pt>
                <c:pt idx="77">
                  <c:v>6275.1</c:v>
                </c:pt>
                <c:pt idx="78">
                  <c:v>6839.1</c:v>
                </c:pt>
                <c:pt idx="79">
                  <c:v>6641.1</c:v>
                </c:pt>
                <c:pt idx="80">
                  <c:v>6040.7</c:v>
                </c:pt>
                <c:pt idx="81">
                  <c:v>7373.6</c:v>
                </c:pt>
                <c:pt idx="82">
                  <c:v>7372.9</c:v>
                </c:pt>
                <c:pt idx="83">
                  <c:v>6644</c:v>
                </c:pt>
                <c:pt idx="84">
                  <c:v>5607</c:v>
                </c:pt>
                <c:pt idx="85">
                  <c:v>5958.7</c:v>
                </c:pt>
                <c:pt idx="86">
                  <c:v>5793.6</c:v>
                </c:pt>
                <c:pt idx="87">
                  <c:v>6507.9</c:v>
                </c:pt>
                <c:pt idx="88">
                  <c:v>5721.9</c:v>
                </c:pt>
                <c:pt idx="89">
                  <c:v>5990.2</c:v>
                </c:pt>
                <c:pt idx="90">
                  <c:v>6253.3</c:v>
                </c:pt>
                <c:pt idx="91">
                  <c:v>5625</c:v>
                </c:pt>
                <c:pt idx="92">
                  <c:v>4332.3</c:v>
                </c:pt>
                <c:pt idx="93">
                  <c:v>5003.6000000000004</c:v>
                </c:pt>
                <c:pt idx="94">
                  <c:v>5326</c:v>
                </c:pt>
                <c:pt idx="95">
                  <c:v>4759.5</c:v>
                </c:pt>
                <c:pt idx="96">
                  <c:v>5044.1000000000004</c:v>
                </c:pt>
                <c:pt idx="97">
                  <c:v>5010</c:v>
                </c:pt>
                <c:pt idx="98">
                  <c:v>5222.7</c:v>
                </c:pt>
                <c:pt idx="99">
                  <c:v>5225.6000000000004</c:v>
                </c:pt>
                <c:pt idx="100">
                  <c:v>4252.8</c:v>
                </c:pt>
                <c:pt idx="101">
                  <c:v>4360.1000000000004</c:v>
                </c:pt>
                <c:pt idx="102">
                  <c:v>5148.8</c:v>
                </c:pt>
                <c:pt idx="103">
                  <c:v>4938.7</c:v>
                </c:pt>
                <c:pt idx="104">
                  <c:v>4333.7</c:v>
                </c:pt>
                <c:pt idx="105">
                  <c:v>3974</c:v>
                </c:pt>
                <c:pt idx="106">
                  <c:v>4391.8999999999996</c:v>
                </c:pt>
                <c:pt idx="107">
                  <c:v>4158</c:v>
                </c:pt>
                <c:pt idx="108">
                  <c:v>3727.2</c:v>
                </c:pt>
                <c:pt idx="109">
                  <c:v>3855.5</c:v>
                </c:pt>
                <c:pt idx="110">
                  <c:v>3950</c:v>
                </c:pt>
                <c:pt idx="111">
                  <c:v>3743.8</c:v>
                </c:pt>
                <c:pt idx="112">
                  <c:v>4002.8</c:v>
                </c:pt>
                <c:pt idx="113">
                  <c:v>3763.4</c:v>
                </c:pt>
                <c:pt idx="114">
                  <c:v>4107.8999999999996</c:v>
                </c:pt>
                <c:pt idx="115">
                  <c:v>4581.5</c:v>
                </c:pt>
                <c:pt idx="116">
                  <c:v>4570.3</c:v>
                </c:pt>
                <c:pt idx="117">
                  <c:v>5029.3</c:v>
                </c:pt>
                <c:pt idx="118">
                  <c:v>5479.8</c:v>
                </c:pt>
                <c:pt idx="119">
                  <c:v>5851.9</c:v>
                </c:pt>
                <c:pt idx="120">
                  <c:v>5081.3999999999996</c:v>
                </c:pt>
              </c:numCache>
            </c:numRef>
          </c:val>
          <c:smooth val="0"/>
          <c:extLst>
            <c:ext xmlns:c16="http://schemas.microsoft.com/office/drawing/2014/chart" uri="{C3380CC4-5D6E-409C-BE32-E72D297353CC}">
              <c16:uniqueId val="{00000000-3E97-410E-94FF-9C8C012E7736}"/>
            </c:ext>
          </c:extLst>
        </c:ser>
        <c:ser>
          <c:idx val="1"/>
          <c:order val="1"/>
          <c:tx>
            <c:strRef>
              <c:f>Petrolium!$C$2</c:f>
              <c:strCache>
                <c:ptCount val="1"/>
                <c:pt idx="0">
                  <c:v>LPG Production</c:v>
                </c:pt>
              </c:strCache>
            </c:strRef>
          </c:tx>
          <c:spPr>
            <a:ln w="12700" cap="rnd">
              <a:solidFill>
                <a:schemeClr val="accent2"/>
              </a:solidFill>
              <a:round/>
            </a:ln>
            <a:effectLst/>
          </c:spPr>
          <c:marker>
            <c:symbol val="none"/>
          </c:marker>
          <c:cat>
            <c:numRef>
              <c:f>Petrolium!$A$3:$A$123</c:f>
              <c:numCache>
                <c:formatCode>mmm\–yy</c:formatCode>
                <c:ptCount val="121"/>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numCache>
            </c:numRef>
          </c:cat>
          <c:val>
            <c:numRef>
              <c:f>Petrolium!$C$3:$C$123</c:f>
              <c:numCache>
                <c:formatCode>0</c:formatCode>
                <c:ptCount val="121"/>
                <c:pt idx="0">
                  <c:v>815.70600000000002</c:v>
                </c:pt>
                <c:pt idx="1">
                  <c:v>987.51300000000003</c:v>
                </c:pt>
                <c:pt idx="2">
                  <c:v>1054.069</c:v>
                </c:pt>
                <c:pt idx="3">
                  <c:v>795.15200000000004</c:v>
                </c:pt>
                <c:pt idx="4">
                  <c:v>822.75599999999997</c:v>
                </c:pt>
                <c:pt idx="5">
                  <c:v>875.28399999999999</c:v>
                </c:pt>
                <c:pt idx="6">
                  <c:v>983.28700000000003</c:v>
                </c:pt>
                <c:pt idx="7">
                  <c:v>857.72699999999998</c:v>
                </c:pt>
                <c:pt idx="8">
                  <c:v>835.59299999999996</c:v>
                </c:pt>
                <c:pt idx="9">
                  <c:v>912.12699999999995</c:v>
                </c:pt>
                <c:pt idx="10">
                  <c:v>1058.675</c:v>
                </c:pt>
                <c:pt idx="11">
                  <c:v>915.70100000000002</c:v>
                </c:pt>
                <c:pt idx="12">
                  <c:v>823.80200000000002</c:v>
                </c:pt>
                <c:pt idx="13">
                  <c:v>979.63099999999997</c:v>
                </c:pt>
                <c:pt idx="14">
                  <c:v>999.70600000000002</c:v>
                </c:pt>
                <c:pt idx="15">
                  <c:v>861.42</c:v>
                </c:pt>
                <c:pt idx="16">
                  <c:v>875.10500000000002</c:v>
                </c:pt>
                <c:pt idx="17">
                  <c:v>964.48299999999995</c:v>
                </c:pt>
                <c:pt idx="18">
                  <c:v>1008.0119999999999</c:v>
                </c:pt>
                <c:pt idx="19">
                  <c:v>863.53</c:v>
                </c:pt>
                <c:pt idx="20">
                  <c:v>812.77300000000002</c:v>
                </c:pt>
                <c:pt idx="21">
                  <c:v>924.45600000000002</c:v>
                </c:pt>
                <c:pt idx="22">
                  <c:v>884.06399999999996</c:v>
                </c:pt>
                <c:pt idx="23">
                  <c:v>897.84199999999998</c:v>
                </c:pt>
                <c:pt idx="24">
                  <c:v>870.553</c:v>
                </c:pt>
                <c:pt idx="25">
                  <c:v>996.93700000000001</c:v>
                </c:pt>
                <c:pt idx="26">
                  <c:v>993.80499999999995</c:v>
                </c:pt>
                <c:pt idx="27">
                  <c:v>855.73199999999997</c:v>
                </c:pt>
                <c:pt idx="28">
                  <c:v>861.303</c:v>
                </c:pt>
                <c:pt idx="29">
                  <c:v>1078.5809999999999</c:v>
                </c:pt>
                <c:pt idx="30">
                  <c:v>1150.857</c:v>
                </c:pt>
                <c:pt idx="31">
                  <c:v>1101.029</c:v>
                </c:pt>
                <c:pt idx="32">
                  <c:v>1038.597</c:v>
                </c:pt>
                <c:pt idx="33">
                  <c:v>1146.2739999999999</c:v>
                </c:pt>
                <c:pt idx="34">
                  <c:v>1199.471</c:v>
                </c:pt>
                <c:pt idx="35">
                  <c:v>767.95600000000002</c:v>
                </c:pt>
                <c:pt idx="36">
                  <c:v>910.16600000000005</c:v>
                </c:pt>
                <c:pt idx="37">
                  <c:v>1026.6980000000001</c:v>
                </c:pt>
                <c:pt idx="38">
                  <c:v>1105.0940000000001</c:v>
                </c:pt>
                <c:pt idx="39">
                  <c:v>1077.6690000000001</c:v>
                </c:pt>
                <c:pt idx="40">
                  <c:v>1078.537</c:v>
                </c:pt>
                <c:pt idx="41">
                  <c:v>1106.298</c:v>
                </c:pt>
                <c:pt idx="42">
                  <c:v>1095.913</c:v>
                </c:pt>
                <c:pt idx="43">
                  <c:v>960.96400000000006</c:v>
                </c:pt>
                <c:pt idx="44">
                  <c:v>960.26700000000005</c:v>
                </c:pt>
                <c:pt idx="45">
                  <c:v>1039.2090000000001</c:v>
                </c:pt>
                <c:pt idx="46">
                  <c:v>1123.664</c:v>
                </c:pt>
                <c:pt idx="47">
                  <c:v>1161.3530000000001</c:v>
                </c:pt>
                <c:pt idx="48">
                  <c:v>1102.7760000000001</c:v>
                </c:pt>
                <c:pt idx="49">
                  <c:v>1224.2809999999999</c:v>
                </c:pt>
                <c:pt idx="50">
                  <c:v>1271.337</c:v>
                </c:pt>
                <c:pt idx="51">
                  <c:v>1115.8910000000001</c:v>
                </c:pt>
                <c:pt idx="52">
                  <c:v>1101.92</c:v>
                </c:pt>
                <c:pt idx="53">
                  <c:v>1192.404</c:v>
                </c:pt>
                <c:pt idx="54">
                  <c:v>1302.1869999999999</c:v>
                </c:pt>
                <c:pt idx="55">
                  <c:v>1073.6369999999999</c:v>
                </c:pt>
                <c:pt idx="56">
                  <c:v>1065.6600000000001</c:v>
                </c:pt>
                <c:pt idx="57">
                  <c:v>1197.646</c:v>
                </c:pt>
                <c:pt idx="58">
                  <c:v>1245.8489999999999</c:v>
                </c:pt>
                <c:pt idx="59">
                  <c:v>1111.7670000000001</c:v>
                </c:pt>
                <c:pt idx="60">
                  <c:v>1099.1479999999999</c:v>
                </c:pt>
                <c:pt idx="61">
                  <c:v>1171.328</c:v>
                </c:pt>
                <c:pt idx="62">
                  <c:v>1299.875</c:v>
                </c:pt>
                <c:pt idx="63">
                  <c:v>1157.874</c:v>
                </c:pt>
                <c:pt idx="64">
                  <c:v>1056.2619999999999</c:v>
                </c:pt>
                <c:pt idx="65">
                  <c:v>1207.942</c:v>
                </c:pt>
                <c:pt idx="66">
                  <c:v>1293.009</c:v>
                </c:pt>
                <c:pt idx="67">
                  <c:v>1142.731</c:v>
                </c:pt>
                <c:pt idx="68">
                  <c:v>1037.4179999999999</c:v>
                </c:pt>
                <c:pt idx="69">
                  <c:v>1076.7919999999999</c:v>
                </c:pt>
                <c:pt idx="70">
                  <c:v>1145.268</c:v>
                </c:pt>
                <c:pt idx="71">
                  <c:v>1002.476</c:v>
                </c:pt>
                <c:pt idx="72">
                  <c:v>828.57399999999996</c:v>
                </c:pt>
                <c:pt idx="73">
                  <c:v>994.46299999999997</c:v>
                </c:pt>
                <c:pt idx="74">
                  <c:v>1056.1179999999999</c:v>
                </c:pt>
                <c:pt idx="75">
                  <c:v>934.298</c:v>
                </c:pt>
                <c:pt idx="76">
                  <c:v>869.94500000000005</c:v>
                </c:pt>
                <c:pt idx="77">
                  <c:v>1069.0509999999999</c:v>
                </c:pt>
                <c:pt idx="78">
                  <c:v>1104.396</c:v>
                </c:pt>
                <c:pt idx="79">
                  <c:v>1010.481</c:v>
                </c:pt>
                <c:pt idx="80">
                  <c:v>956.76</c:v>
                </c:pt>
                <c:pt idx="81">
                  <c:v>1025.1780000000001</c:v>
                </c:pt>
                <c:pt idx="82">
                  <c:v>980.83799999999997</c:v>
                </c:pt>
                <c:pt idx="83">
                  <c:v>806.327</c:v>
                </c:pt>
                <c:pt idx="84">
                  <c:v>772.27099999999996</c:v>
                </c:pt>
                <c:pt idx="85">
                  <c:v>783.32100000000003</c:v>
                </c:pt>
                <c:pt idx="86">
                  <c:v>1008.064</c:v>
                </c:pt>
                <c:pt idx="87">
                  <c:v>910.822</c:v>
                </c:pt>
                <c:pt idx="88">
                  <c:v>858.09199999999998</c:v>
                </c:pt>
                <c:pt idx="89">
                  <c:v>884.16600000000005</c:v>
                </c:pt>
                <c:pt idx="90">
                  <c:v>980.15499999999997</c:v>
                </c:pt>
                <c:pt idx="91">
                  <c:v>796.48400000000004</c:v>
                </c:pt>
                <c:pt idx="92">
                  <c:v>765.27800000000002</c:v>
                </c:pt>
                <c:pt idx="93">
                  <c:v>862.71199999999999</c:v>
                </c:pt>
                <c:pt idx="94">
                  <c:v>995.73900000000003</c:v>
                </c:pt>
                <c:pt idx="95">
                  <c:v>768.48800000000006</c:v>
                </c:pt>
                <c:pt idx="96">
                  <c:v>816.35299999999995</c:v>
                </c:pt>
                <c:pt idx="97">
                  <c:v>1141.1759999999999</c:v>
                </c:pt>
                <c:pt idx="98">
                  <c:v>1167.7919999999999</c:v>
                </c:pt>
                <c:pt idx="99">
                  <c:v>837.44500000000005</c:v>
                </c:pt>
                <c:pt idx="100">
                  <c:v>624.44000000000005</c:v>
                </c:pt>
                <c:pt idx="101">
                  <c:v>692.83900000000006</c:v>
                </c:pt>
                <c:pt idx="102">
                  <c:v>842.154</c:v>
                </c:pt>
                <c:pt idx="103">
                  <c:v>683.74599999999998</c:v>
                </c:pt>
                <c:pt idx="104">
                  <c:v>728.87900000000002</c:v>
                </c:pt>
                <c:pt idx="105">
                  <c:v>805.13499999999999</c:v>
                </c:pt>
                <c:pt idx="106">
                  <c:v>923.63699999999994</c:v>
                </c:pt>
                <c:pt idx="107">
                  <c:v>717.38099999999997</c:v>
                </c:pt>
                <c:pt idx="108">
                  <c:v>648.65499999999997</c:v>
                </c:pt>
                <c:pt idx="109">
                  <c:v>721.452</c:v>
                </c:pt>
                <c:pt idx="110">
                  <c:v>802.66099999999994</c:v>
                </c:pt>
                <c:pt idx="111">
                  <c:v>722.17200000000003</c:v>
                </c:pt>
                <c:pt idx="112">
                  <c:v>681.1</c:v>
                </c:pt>
                <c:pt idx="113">
                  <c:v>664.9</c:v>
                </c:pt>
                <c:pt idx="114">
                  <c:v>832.8</c:v>
                </c:pt>
                <c:pt idx="115">
                  <c:v>939.4</c:v>
                </c:pt>
                <c:pt idx="116">
                  <c:v>978.5</c:v>
                </c:pt>
                <c:pt idx="117">
                  <c:v>1227.9000000000001</c:v>
                </c:pt>
                <c:pt idx="118">
                  <c:v>1493.2</c:v>
                </c:pt>
                <c:pt idx="119">
                  <c:v>1574.5</c:v>
                </c:pt>
                <c:pt idx="120">
                  <c:v>1476.1</c:v>
                </c:pt>
              </c:numCache>
            </c:numRef>
          </c:val>
          <c:smooth val="0"/>
          <c:extLst>
            <c:ext xmlns:c16="http://schemas.microsoft.com/office/drawing/2014/chart" uri="{C3380CC4-5D6E-409C-BE32-E72D297353CC}">
              <c16:uniqueId val="{00000001-3E97-410E-94FF-9C8C012E7736}"/>
            </c:ext>
          </c:extLst>
        </c:ser>
        <c:ser>
          <c:idx val="3"/>
          <c:order val="3"/>
          <c:tx>
            <c:strRef>
              <c:f>Petrolium!$E$2</c:f>
              <c:strCache>
                <c:ptCount val="1"/>
                <c:pt idx="0">
                  <c:v>Refinery Production</c:v>
                </c:pt>
              </c:strCache>
            </c:strRef>
          </c:tx>
          <c:spPr>
            <a:ln w="12700" cap="rnd">
              <a:solidFill>
                <a:schemeClr val="accent4"/>
              </a:solidFill>
              <a:round/>
            </a:ln>
            <a:effectLst/>
          </c:spPr>
          <c:marker>
            <c:symbol val="none"/>
          </c:marker>
          <c:cat>
            <c:numRef>
              <c:f>Petrolium!$A$3:$A$123</c:f>
              <c:numCache>
                <c:formatCode>mmm\–yy</c:formatCode>
                <c:ptCount val="121"/>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numCache>
            </c:numRef>
          </c:cat>
          <c:val>
            <c:numRef>
              <c:f>Petrolium!$E$3:$E$123</c:f>
              <c:numCache>
                <c:formatCode>0</c:formatCode>
                <c:ptCount val="121"/>
                <c:pt idx="0">
                  <c:v>9044.9537149999996</c:v>
                </c:pt>
                <c:pt idx="1">
                  <c:v>9335.6188459999994</c:v>
                </c:pt>
                <c:pt idx="2">
                  <c:v>8727.258699</c:v>
                </c:pt>
                <c:pt idx="3">
                  <c:v>9265.2255000000005</c:v>
                </c:pt>
                <c:pt idx="4">
                  <c:v>9541.0567489999994</c:v>
                </c:pt>
                <c:pt idx="5">
                  <c:v>9137.5712330000006</c:v>
                </c:pt>
                <c:pt idx="6">
                  <c:v>9313.1396910000003</c:v>
                </c:pt>
                <c:pt idx="7">
                  <c:v>9587.0964039999999</c:v>
                </c:pt>
                <c:pt idx="8">
                  <c:v>9316.7095609999997</c:v>
                </c:pt>
                <c:pt idx="9">
                  <c:v>9078.6733210000002</c:v>
                </c:pt>
                <c:pt idx="10">
                  <c:v>9725.2839789999998</c:v>
                </c:pt>
                <c:pt idx="11">
                  <c:v>9432.5722669999996</c:v>
                </c:pt>
                <c:pt idx="12">
                  <c:v>9744.0573430000004</c:v>
                </c:pt>
                <c:pt idx="13">
                  <c:v>9720.7340110000005</c:v>
                </c:pt>
                <c:pt idx="14">
                  <c:v>9998.4138089999997</c:v>
                </c:pt>
                <c:pt idx="15">
                  <c:v>9798.5473309999998</c:v>
                </c:pt>
                <c:pt idx="16">
                  <c:v>9794.4262620000009</c:v>
                </c:pt>
                <c:pt idx="17">
                  <c:v>9653.2162040000003</c:v>
                </c:pt>
                <c:pt idx="18">
                  <c:v>10363.168215</c:v>
                </c:pt>
                <c:pt idx="19">
                  <c:v>9859.4763000000003</c:v>
                </c:pt>
                <c:pt idx="20">
                  <c:v>9990.1536300000007</c:v>
                </c:pt>
                <c:pt idx="21">
                  <c:v>10165.225904999999</c:v>
                </c:pt>
                <c:pt idx="22">
                  <c:v>10474.525263</c:v>
                </c:pt>
                <c:pt idx="23">
                  <c:v>10551.639181</c:v>
                </c:pt>
                <c:pt idx="24">
                  <c:v>10296.826938</c:v>
                </c:pt>
                <c:pt idx="25">
                  <c:v>10733.970153</c:v>
                </c:pt>
                <c:pt idx="26">
                  <c:v>10466.966682</c:v>
                </c:pt>
                <c:pt idx="27">
                  <c:v>10632.127232999999</c:v>
                </c:pt>
                <c:pt idx="28">
                  <c:v>10884.503617</c:v>
                </c:pt>
                <c:pt idx="29">
                  <c:v>10884.206478</c:v>
                </c:pt>
                <c:pt idx="30">
                  <c:v>10782.396322000001</c:v>
                </c:pt>
                <c:pt idx="31">
                  <c:v>11135.830359</c:v>
                </c:pt>
                <c:pt idx="32">
                  <c:v>10662.797579</c:v>
                </c:pt>
                <c:pt idx="33">
                  <c:v>10782.160135</c:v>
                </c:pt>
                <c:pt idx="34">
                  <c:v>10373.758519999999</c:v>
                </c:pt>
                <c:pt idx="35">
                  <c:v>10661.466301</c:v>
                </c:pt>
                <c:pt idx="36">
                  <c:v>10704.463253</c:v>
                </c:pt>
                <c:pt idx="37">
                  <c:v>11204.041502</c:v>
                </c:pt>
                <c:pt idx="38">
                  <c:v>11079.380313</c:v>
                </c:pt>
                <c:pt idx="39">
                  <c:v>11222.124938000001</c:v>
                </c:pt>
                <c:pt idx="40">
                  <c:v>10524.260609999999</c:v>
                </c:pt>
                <c:pt idx="41">
                  <c:v>10673.288885</c:v>
                </c:pt>
                <c:pt idx="42">
                  <c:v>10645.87595</c:v>
                </c:pt>
                <c:pt idx="43">
                  <c:v>11130.705607</c:v>
                </c:pt>
                <c:pt idx="44">
                  <c:v>10735.974833</c:v>
                </c:pt>
                <c:pt idx="45">
                  <c:v>10977.052815999999</c:v>
                </c:pt>
                <c:pt idx="46">
                  <c:v>11223.774625</c:v>
                </c:pt>
                <c:pt idx="47">
                  <c:v>10228.231637999999</c:v>
                </c:pt>
                <c:pt idx="48">
                  <c:v>10482.409145</c:v>
                </c:pt>
                <c:pt idx="49">
                  <c:v>10491.84787</c:v>
                </c:pt>
                <c:pt idx="50">
                  <c:v>10706.153541</c:v>
                </c:pt>
                <c:pt idx="51">
                  <c:v>10741.306992</c:v>
                </c:pt>
                <c:pt idx="52">
                  <c:v>10579.016839</c:v>
                </c:pt>
                <c:pt idx="53">
                  <c:v>10446.510566000001</c:v>
                </c:pt>
                <c:pt idx="54">
                  <c:v>9534.1609669999998</c:v>
                </c:pt>
                <c:pt idx="55">
                  <c:v>10130.042641</c:v>
                </c:pt>
                <c:pt idx="56">
                  <c:v>9887.6713579999996</c:v>
                </c:pt>
                <c:pt idx="57">
                  <c:v>9633.7212330000002</c:v>
                </c:pt>
                <c:pt idx="58">
                  <c:v>10069.232596</c:v>
                </c:pt>
                <c:pt idx="59">
                  <c:v>10577.858029000001</c:v>
                </c:pt>
                <c:pt idx="60">
                  <c:v>10172.69536</c:v>
                </c:pt>
                <c:pt idx="61">
                  <c:v>9893.9169349999993</c:v>
                </c:pt>
                <c:pt idx="62">
                  <c:v>9523.9937640000007</c:v>
                </c:pt>
                <c:pt idx="63">
                  <c:v>9310.8302970000004</c:v>
                </c:pt>
                <c:pt idx="64">
                  <c:v>8834.4435360000007</c:v>
                </c:pt>
                <c:pt idx="65">
                  <c:v>8604.7256359999992</c:v>
                </c:pt>
                <c:pt idx="66">
                  <c:v>9086.8191009999991</c:v>
                </c:pt>
                <c:pt idx="67">
                  <c:v>10001.389654000001</c:v>
                </c:pt>
                <c:pt idx="68">
                  <c:v>9557.5820079999994</c:v>
                </c:pt>
                <c:pt idx="69">
                  <c:v>10149.205615000001</c:v>
                </c:pt>
                <c:pt idx="70">
                  <c:v>10342.744185</c:v>
                </c:pt>
                <c:pt idx="71">
                  <c:v>10084.368770999999</c:v>
                </c:pt>
                <c:pt idx="72">
                  <c:v>9050.732</c:v>
                </c:pt>
                <c:pt idx="73">
                  <c:v>9628.518</c:v>
                </c:pt>
                <c:pt idx="74">
                  <c:v>9712.5169999999998</c:v>
                </c:pt>
                <c:pt idx="75">
                  <c:v>9860.3130000000001</c:v>
                </c:pt>
                <c:pt idx="76">
                  <c:v>9550.1980000000003</c:v>
                </c:pt>
                <c:pt idx="77">
                  <c:v>9653.9869999999992</c:v>
                </c:pt>
                <c:pt idx="78">
                  <c:v>9341.5130000000008</c:v>
                </c:pt>
                <c:pt idx="79">
                  <c:v>9261.5020000000004</c:v>
                </c:pt>
                <c:pt idx="80">
                  <c:v>9195.1239999999998</c:v>
                </c:pt>
                <c:pt idx="81">
                  <c:v>9512.7937888500001</c:v>
                </c:pt>
                <c:pt idx="82">
                  <c:v>10582.3</c:v>
                </c:pt>
                <c:pt idx="83">
                  <c:v>10412.5</c:v>
                </c:pt>
                <c:pt idx="84">
                  <c:v>10129.6</c:v>
                </c:pt>
                <c:pt idx="85">
                  <c:v>10416.6</c:v>
                </c:pt>
                <c:pt idx="86">
                  <c:v>10484.799999999999</c:v>
                </c:pt>
                <c:pt idx="87">
                  <c:v>10153.799999999999</c:v>
                </c:pt>
                <c:pt idx="88">
                  <c:v>10007.299999999999</c:v>
                </c:pt>
                <c:pt idx="89">
                  <c:v>9261.7000000000007</c:v>
                </c:pt>
                <c:pt idx="90">
                  <c:v>10336.6</c:v>
                </c:pt>
                <c:pt idx="91">
                  <c:v>10186</c:v>
                </c:pt>
                <c:pt idx="92">
                  <c:v>9915.9</c:v>
                </c:pt>
                <c:pt idx="93">
                  <c:v>9132.9</c:v>
                </c:pt>
                <c:pt idx="94">
                  <c:v>9321</c:v>
                </c:pt>
                <c:pt idx="95">
                  <c:v>9803.7999999999993</c:v>
                </c:pt>
                <c:pt idx="96">
                  <c:v>9232.9</c:v>
                </c:pt>
                <c:pt idx="97">
                  <c:v>8771.6</c:v>
                </c:pt>
                <c:pt idx="98">
                  <c:v>9515.2999999999993</c:v>
                </c:pt>
                <c:pt idx="99">
                  <c:v>8787.2000000000007</c:v>
                </c:pt>
                <c:pt idx="100">
                  <c:v>7987.4</c:v>
                </c:pt>
                <c:pt idx="101">
                  <c:v>6890.7</c:v>
                </c:pt>
                <c:pt idx="102">
                  <c:v>7114.3</c:v>
                </c:pt>
                <c:pt idx="103">
                  <c:v>6905.7</c:v>
                </c:pt>
                <c:pt idx="104">
                  <c:v>7131</c:v>
                </c:pt>
                <c:pt idx="105">
                  <c:v>7263.8</c:v>
                </c:pt>
                <c:pt idx="106">
                  <c:v>7107.4</c:v>
                </c:pt>
                <c:pt idx="107">
                  <c:v>6925.4</c:v>
                </c:pt>
                <c:pt idx="108">
                  <c:v>6185.7</c:v>
                </c:pt>
                <c:pt idx="109">
                  <c:v>7135.2</c:v>
                </c:pt>
                <c:pt idx="110">
                  <c:v>7134.8267152694598</c:v>
                </c:pt>
                <c:pt idx="111">
                  <c:v>7304.22734083655</c:v>
                </c:pt>
                <c:pt idx="112">
                  <c:v>6948.8</c:v>
                </c:pt>
                <c:pt idx="113">
                  <c:v>7283.5</c:v>
                </c:pt>
                <c:pt idx="114">
                  <c:v>7426.5</c:v>
                </c:pt>
                <c:pt idx="115">
                  <c:v>7131.7</c:v>
                </c:pt>
                <c:pt idx="116">
                  <c:v>7204.5</c:v>
                </c:pt>
                <c:pt idx="117">
                  <c:v>7367.9</c:v>
                </c:pt>
                <c:pt idx="118">
                  <c:v>6797.3</c:v>
                </c:pt>
                <c:pt idx="119">
                  <c:v>6975.4</c:v>
                </c:pt>
                <c:pt idx="120">
                  <c:v>7178.9</c:v>
                </c:pt>
              </c:numCache>
            </c:numRef>
          </c:val>
          <c:smooth val="0"/>
          <c:extLst>
            <c:ext xmlns:c16="http://schemas.microsoft.com/office/drawing/2014/chart" uri="{C3380CC4-5D6E-409C-BE32-E72D297353CC}">
              <c16:uniqueId val="{00000002-3E97-410E-94FF-9C8C012E7736}"/>
            </c:ext>
          </c:extLst>
        </c:ser>
        <c:dLbls>
          <c:showLegendKey val="0"/>
          <c:showVal val="0"/>
          <c:showCatName val="0"/>
          <c:showSerName val="0"/>
          <c:showPercent val="0"/>
          <c:showBubbleSize val="0"/>
        </c:dLbls>
        <c:marker val="1"/>
        <c:smooth val="0"/>
        <c:axId val="1695204319"/>
        <c:axId val="1695211391"/>
      </c:lineChart>
      <c:lineChart>
        <c:grouping val="standard"/>
        <c:varyColors val="0"/>
        <c:ser>
          <c:idx val="2"/>
          <c:order val="2"/>
          <c:tx>
            <c:strRef>
              <c:f>Petrolium!$D$2</c:f>
              <c:strCache>
                <c:ptCount val="1"/>
                <c:pt idx="0">
                  <c:v>Natural Gas Production(RHS)</c:v>
                </c:pt>
              </c:strCache>
            </c:strRef>
          </c:tx>
          <c:spPr>
            <a:ln w="12700" cap="rnd">
              <a:solidFill>
                <a:schemeClr val="accent3"/>
              </a:solidFill>
              <a:round/>
            </a:ln>
            <a:effectLst/>
          </c:spPr>
          <c:marker>
            <c:symbol val="none"/>
          </c:marker>
          <c:cat>
            <c:numRef>
              <c:f>Petrolium!$A$3:$A$123</c:f>
              <c:numCache>
                <c:formatCode>mmm\–yy</c:formatCode>
                <c:ptCount val="121"/>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numCache>
            </c:numRef>
          </c:cat>
          <c:val>
            <c:numRef>
              <c:f>Petrolium!$D$3:$D$123</c:f>
              <c:numCache>
                <c:formatCode>General</c:formatCode>
                <c:ptCount val="121"/>
                <c:pt idx="78" formatCode="0">
                  <c:v>12846.268412110099</c:v>
                </c:pt>
                <c:pt idx="79" formatCode="0">
                  <c:v>12469.654932462799</c:v>
                </c:pt>
                <c:pt idx="80" formatCode="0">
                  <c:v>12224.7418152141</c:v>
                </c:pt>
                <c:pt idx="81" formatCode="0">
                  <c:v>12468.7787016653</c:v>
                </c:pt>
                <c:pt idx="82" formatCode="0">
                  <c:v>15624.8</c:v>
                </c:pt>
                <c:pt idx="83" formatCode="0">
                  <c:v>14283.6</c:v>
                </c:pt>
                <c:pt idx="84" formatCode="0">
                  <c:v>13480.2</c:v>
                </c:pt>
                <c:pt idx="85" formatCode="0">
                  <c:v>14729.5</c:v>
                </c:pt>
                <c:pt idx="86" formatCode="0">
                  <c:v>14496.9</c:v>
                </c:pt>
                <c:pt idx="87" formatCode="0">
                  <c:v>13549.8</c:v>
                </c:pt>
                <c:pt idx="88" formatCode="0">
                  <c:v>12796.1</c:v>
                </c:pt>
                <c:pt idx="89" formatCode="0">
                  <c:v>14340.7</c:v>
                </c:pt>
                <c:pt idx="90" formatCode="0">
                  <c:v>17179.400000000001</c:v>
                </c:pt>
                <c:pt idx="91" formatCode="0">
                  <c:v>15881.1</c:v>
                </c:pt>
                <c:pt idx="92" formatCode="0">
                  <c:v>15006.9</c:v>
                </c:pt>
                <c:pt idx="93" formatCode="0">
                  <c:v>15009.3</c:v>
                </c:pt>
                <c:pt idx="94" formatCode="0">
                  <c:v>16641.599999999999</c:v>
                </c:pt>
                <c:pt idx="95" formatCode="0">
                  <c:v>15820.7</c:v>
                </c:pt>
                <c:pt idx="96" formatCode="0">
                  <c:v>15782.4</c:v>
                </c:pt>
                <c:pt idx="97" formatCode="0">
                  <c:v>16968</c:v>
                </c:pt>
                <c:pt idx="98" formatCode="0">
                  <c:v>18289</c:v>
                </c:pt>
                <c:pt idx="99" formatCode="0">
                  <c:v>16295.1</c:v>
                </c:pt>
                <c:pt idx="100" formatCode="0">
                  <c:v>16636.900000000001</c:v>
                </c:pt>
                <c:pt idx="101" formatCode="0">
                  <c:v>17688.400000000001</c:v>
                </c:pt>
                <c:pt idx="102" formatCode="0">
                  <c:v>21204.2</c:v>
                </c:pt>
                <c:pt idx="103" formatCode="0">
                  <c:v>21261.9</c:v>
                </c:pt>
                <c:pt idx="104" formatCode="0">
                  <c:v>22706.5</c:v>
                </c:pt>
                <c:pt idx="105" formatCode="0">
                  <c:v>23027.603126112899</c:v>
                </c:pt>
                <c:pt idx="106" formatCode="0">
                  <c:v>26237.808252062201</c:v>
                </c:pt>
                <c:pt idx="107" formatCode="0">
                  <c:v>25355.941760907499</c:v>
                </c:pt>
                <c:pt idx="108" formatCode="0">
                  <c:v>25128.653999999999</c:v>
                </c:pt>
                <c:pt idx="109" formatCode="0">
                  <c:v>28538.92</c:v>
                </c:pt>
                <c:pt idx="110" formatCode="0">
                  <c:v>30505.078850879501</c:v>
                </c:pt>
                <c:pt idx="111" formatCode="0">
                  <c:v>29632.199699531098</c:v>
                </c:pt>
                <c:pt idx="112" formatCode="0">
                  <c:v>29736.093378921501</c:v>
                </c:pt>
                <c:pt idx="113" formatCode="0">
                  <c:v>30382.870608426001</c:v>
                </c:pt>
                <c:pt idx="114" formatCode="0">
                  <c:v>34210.502319362</c:v>
                </c:pt>
                <c:pt idx="115" formatCode="0">
                  <c:v>36657.251872978901</c:v>
                </c:pt>
                <c:pt idx="116" formatCode="0">
                  <c:v>35372.510463962702</c:v>
                </c:pt>
                <c:pt idx="117" formatCode="0">
                  <c:v>38944.400000000001</c:v>
                </c:pt>
                <c:pt idx="118" formatCode="0">
                  <c:v>41191.764857953502</c:v>
                </c:pt>
                <c:pt idx="119" formatCode="0">
                  <c:v>38976.800000000003</c:v>
                </c:pt>
                <c:pt idx="120" formatCode="0">
                  <c:v>39147</c:v>
                </c:pt>
              </c:numCache>
            </c:numRef>
          </c:val>
          <c:smooth val="0"/>
          <c:extLst>
            <c:ext xmlns:c16="http://schemas.microsoft.com/office/drawing/2014/chart" uri="{C3380CC4-5D6E-409C-BE32-E72D297353CC}">
              <c16:uniqueId val="{00000003-3E97-410E-94FF-9C8C012E7736}"/>
            </c:ext>
          </c:extLst>
        </c:ser>
        <c:dLbls>
          <c:showLegendKey val="0"/>
          <c:showVal val="0"/>
          <c:showCatName val="0"/>
          <c:showSerName val="0"/>
          <c:showPercent val="0"/>
          <c:showBubbleSize val="0"/>
        </c:dLbls>
        <c:marker val="1"/>
        <c:smooth val="0"/>
        <c:axId val="990115199"/>
        <c:axId val="990116447"/>
      </c:lineChart>
      <c:dateAx>
        <c:axId val="1695204319"/>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211391"/>
        <c:crosses val="autoZero"/>
        <c:auto val="1"/>
        <c:lblOffset val="100"/>
        <c:baseTimeUnit val="months"/>
      </c:dateAx>
      <c:valAx>
        <c:axId val="169521139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ML</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204319"/>
        <c:crosses val="autoZero"/>
        <c:crossBetween val="between"/>
      </c:valAx>
      <c:valAx>
        <c:axId val="990116447"/>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MCM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90115199"/>
        <c:crosses val="max"/>
        <c:crossBetween val="between"/>
      </c:valAx>
      <c:dateAx>
        <c:axId val="990115199"/>
        <c:scaling>
          <c:orientation val="minMax"/>
        </c:scaling>
        <c:delete val="1"/>
        <c:axPos val="b"/>
        <c:numFmt formatCode="mmm\–yy" sourceLinked="1"/>
        <c:majorTickMark val="out"/>
        <c:minorTickMark val="none"/>
        <c:tickLblPos val="nextTo"/>
        <c:crossAx val="990116447"/>
        <c:crosses val="autoZero"/>
        <c:auto val="1"/>
        <c:lblOffset val="100"/>
        <c:baseTimeUnit val="months"/>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'Iron Ore'!$J$2</c:f>
              <c:strCache>
                <c:ptCount val="1"/>
                <c:pt idx="0">
                  <c:v>Chine Export %</c:v>
                </c:pt>
              </c:strCache>
            </c:strRef>
          </c:tx>
          <c:spPr>
            <a:ln w="12700" cap="rnd">
              <a:solidFill>
                <a:schemeClr val="accent1"/>
              </a:solidFill>
              <a:round/>
            </a:ln>
            <a:effectLst/>
          </c:spPr>
          <c:marker>
            <c:symbol val="none"/>
          </c:marker>
          <c:cat>
            <c:numRef>
              <c:f>'Iron Ore'!$A$3:$A$127</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'Iron Ore'!$J$3:$J$127</c:f>
              <c:numCache>
                <c:formatCode>0.00%</c:formatCode>
                <c:ptCount val="125"/>
                <c:pt idx="0">
                  <c:v>6.027652416364758E-2</c:v>
                </c:pt>
                <c:pt idx="1">
                  <c:v>5.9024491056211291E-2</c:v>
                </c:pt>
                <c:pt idx="2">
                  <c:v>4.8928886098933665E-2</c:v>
                </c:pt>
                <c:pt idx="3">
                  <c:v>4.4095907658210476E-2</c:v>
                </c:pt>
                <c:pt idx="4">
                  <c:v>7.0778141847567075E-2</c:v>
                </c:pt>
                <c:pt idx="5">
                  <c:v>0.13951093726309649</c:v>
                </c:pt>
                <c:pt idx="6">
                  <c:v>0.12570008454225826</c:v>
                </c:pt>
                <c:pt idx="7">
                  <c:v>0.14998425649911395</c:v>
                </c:pt>
                <c:pt idx="8">
                  <c:v>0.15166388562743444</c:v>
                </c:pt>
                <c:pt idx="9">
                  <c:v>0.12109246833904373</c:v>
                </c:pt>
                <c:pt idx="10">
                  <c:v>0.13467606474559196</c:v>
                </c:pt>
                <c:pt idx="11">
                  <c:v>0.12851932174029043</c:v>
                </c:pt>
                <c:pt idx="12">
                  <c:v>0.16056470365900075</c:v>
                </c:pt>
                <c:pt idx="13">
                  <c:v>0.14153609750360602</c:v>
                </c:pt>
                <c:pt idx="14">
                  <c:v>0.16046716340124192</c:v>
                </c:pt>
                <c:pt idx="15">
                  <c:v>0.14805545833255246</c:v>
                </c:pt>
                <c:pt idx="16">
                  <c:v>0.14196636166123938</c:v>
                </c:pt>
                <c:pt idx="17">
                  <c:v>0.13257344538062307</c:v>
                </c:pt>
                <c:pt idx="18">
                  <c:v>0.13406063291648979</c:v>
                </c:pt>
                <c:pt idx="19">
                  <c:v>0.16661432431409859</c:v>
                </c:pt>
                <c:pt idx="20">
                  <c:v>0.1617344730245556</c:v>
                </c:pt>
                <c:pt idx="21">
                  <c:v>0.16939647869909552</c:v>
                </c:pt>
                <c:pt idx="22">
                  <c:v>0.16825887783442708</c:v>
                </c:pt>
                <c:pt idx="23">
                  <c:v>0.20505124285890988</c:v>
                </c:pt>
                <c:pt idx="24">
                  <c:v>0.15987444844668053</c:v>
                </c:pt>
                <c:pt idx="25">
                  <c:v>0.20464991044187308</c:v>
                </c:pt>
                <c:pt idx="26">
                  <c:v>0.19272907740245984</c:v>
                </c:pt>
                <c:pt idx="27">
                  <c:v>0.16577884233472562</c:v>
                </c:pt>
                <c:pt idx="28">
                  <c:v>0.18782305701039473</c:v>
                </c:pt>
                <c:pt idx="29">
                  <c:v>0.22933859455382877</c:v>
                </c:pt>
                <c:pt idx="30">
                  <c:v>0.2128043604788778</c:v>
                </c:pt>
                <c:pt idx="31">
                  <c:v>0.22663773350840183</c:v>
                </c:pt>
                <c:pt idx="32">
                  <c:v>0.19822483023650386</c:v>
                </c:pt>
                <c:pt idx="33">
                  <c:v>0.20080809154695642</c:v>
                </c:pt>
                <c:pt idx="34">
                  <c:v>0.17718292058761712</c:v>
                </c:pt>
                <c:pt idx="35">
                  <c:v>0.2116607348872741</c:v>
                </c:pt>
                <c:pt idx="36">
                  <c:v>0.15879106231587758</c:v>
                </c:pt>
                <c:pt idx="37">
                  <c:v>0.17515415993204883</c:v>
                </c:pt>
                <c:pt idx="38">
                  <c:v>0.17698073540288498</c:v>
                </c:pt>
                <c:pt idx="39">
                  <c:v>0.23646505428843745</c:v>
                </c:pt>
                <c:pt idx="40">
                  <c:v>0.16554071304037077</c:v>
                </c:pt>
                <c:pt idx="41">
                  <c:v>0.23027400003879636</c:v>
                </c:pt>
                <c:pt idx="42">
                  <c:v>0.18705070907561025</c:v>
                </c:pt>
                <c:pt idx="43">
                  <c:v>0.25894471988451517</c:v>
                </c:pt>
                <c:pt idx="44">
                  <c:v>0.20424915541928171</c:v>
                </c:pt>
                <c:pt idx="45">
                  <c:v>0.25402876621602544</c:v>
                </c:pt>
                <c:pt idx="46">
                  <c:v>0.2380285618004862</c:v>
                </c:pt>
                <c:pt idx="47">
                  <c:v>0.27175181125374342</c:v>
                </c:pt>
                <c:pt idx="48">
                  <c:v>0.22369474010747195</c:v>
                </c:pt>
                <c:pt idx="49">
                  <c:v>0.26558410769516716</c:v>
                </c:pt>
                <c:pt idx="50">
                  <c:v>0.26792652726806726</c:v>
                </c:pt>
                <c:pt idx="51">
                  <c:v>0.29494378399991517</c:v>
                </c:pt>
                <c:pt idx="52">
                  <c:v>0.30538019227655777</c:v>
                </c:pt>
                <c:pt idx="53">
                  <c:v>0.31169322437472258</c:v>
                </c:pt>
                <c:pt idx="54">
                  <c:v>0.31585577877323412</c:v>
                </c:pt>
                <c:pt idx="55">
                  <c:v>0.34247616949932363</c:v>
                </c:pt>
                <c:pt idx="56">
                  <c:v>0.35366680811228196</c:v>
                </c:pt>
                <c:pt idx="57">
                  <c:v>0.34513216974546851</c:v>
                </c:pt>
                <c:pt idx="58">
                  <c:v>0.39184592901317178</c:v>
                </c:pt>
                <c:pt idx="59">
                  <c:v>0.42666439817661289</c:v>
                </c:pt>
                <c:pt idx="60">
                  <c:v>0.44990044063432338</c:v>
                </c:pt>
                <c:pt idx="61">
                  <c:v>0.47314504689734793</c:v>
                </c:pt>
                <c:pt idx="62">
                  <c:v>0.49909001130154379</c:v>
                </c:pt>
                <c:pt idx="63">
                  <c:v>0.53644043641779848</c:v>
                </c:pt>
                <c:pt idx="64">
                  <c:v>0.51501606597235583</c:v>
                </c:pt>
                <c:pt idx="65">
                  <c:v>0.51107163708752124</c:v>
                </c:pt>
                <c:pt idx="66">
                  <c:v>0.5049744788082805</c:v>
                </c:pt>
                <c:pt idx="67">
                  <c:v>0.54511741041926132</c:v>
                </c:pt>
                <c:pt idx="68">
                  <c:v>0.52555169190395745</c:v>
                </c:pt>
                <c:pt idx="69">
                  <c:v>0.52609366070083818</c:v>
                </c:pt>
                <c:pt idx="70">
                  <c:v>0.52640008983492692</c:v>
                </c:pt>
                <c:pt idx="71">
                  <c:v>0.55414358289811505</c:v>
                </c:pt>
                <c:pt idx="72">
                  <c:v>0.56493246122915897</c:v>
                </c:pt>
                <c:pt idx="73">
                  <c:v>0.62452552404993011</c:v>
                </c:pt>
                <c:pt idx="74">
                  <c:v>0.60187578055094648</c:v>
                </c:pt>
                <c:pt idx="75">
                  <c:v>0.57252016684808649</c:v>
                </c:pt>
                <c:pt idx="76">
                  <c:v>0.77397888440414853</c:v>
                </c:pt>
                <c:pt idx="77">
                  <c:v>0.79376493664709757</c:v>
                </c:pt>
                <c:pt idx="78">
                  <c:v>0.68901828932515907</c:v>
                </c:pt>
                <c:pt idx="79">
                  <c:v>0.69665980502740465</c:v>
                </c:pt>
                <c:pt idx="80">
                  <c:v>0.65751310709621058</c:v>
                </c:pt>
                <c:pt idx="81">
                  <c:v>0.68064677757365633</c:v>
                </c:pt>
                <c:pt idx="82">
                  <c:v>0.67291350480563672</c:v>
                </c:pt>
                <c:pt idx="83">
                  <c:v>0.71017500697357605</c:v>
                </c:pt>
                <c:pt idx="84">
                  <c:v>0.66441635570514124</c:v>
                </c:pt>
                <c:pt idx="85">
                  <c:v>0.69480227767352343</c:v>
                </c:pt>
                <c:pt idx="86">
                  <c:v>0.69073413410330886</c:v>
                </c:pt>
                <c:pt idx="87">
                  <c:v>0.73073671711050181</c:v>
                </c:pt>
                <c:pt idx="88">
                  <c:v>0.72060812133395002</c:v>
                </c:pt>
                <c:pt idx="89">
                  <c:v>0.69983266003693756</c:v>
                </c:pt>
                <c:pt idx="90">
                  <c:v>0.73245577506625004</c:v>
                </c:pt>
                <c:pt idx="91">
                  <c:v>0.74787813214048182</c:v>
                </c:pt>
                <c:pt idx="92">
                  <c:v>0.74378085559470197</c:v>
                </c:pt>
                <c:pt idx="93">
                  <c:v>0.75986674328539372</c:v>
                </c:pt>
                <c:pt idx="94">
                  <c:v>0.75189766294839167</c:v>
                </c:pt>
                <c:pt idx="95">
                  <c:v>0.78838569517460555</c:v>
                </c:pt>
                <c:pt idx="96">
                  <c:v>0.77118188944508048</c:v>
                </c:pt>
                <c:pt idx="97">
                  <c:v>0.8064909853165223</c:v>
                </c:pt>
                <c:pt idx="98">
                  <c:v>0.79784702855898637</c:v>
                </c:pt>
                <c:pt idx="99">
                  <c:v>0.80079389878820184</c:v>
                </c:pt>
                <c:pt idx="100">
                  <c:v>0.79805771942174819</c:v>
                </c:pt>
                <c:pt idx="101">
                  <c:v>0.81389496148283536</c:v>
                </c:pt>
                <c:pt idx="102">
                  <c:v>0.82508111452554356</c:v>
                </c:pt>
                <c:pt idx="103">
                  <c:v>0.81726322517609717</c:v>
                </c:pt>
                <c:pt idx="104">
                  <c:v>0.81033311653212714</c:v>
                </c:pt>
                <c:pt idx="105">
                  <c:v>0.81759915666668637</c:v>
                </c:pt>
                <c:pt idx="106">
                  <c:v>0.81929973928613042</c:v>
                </c:pt>
                <c:pt idx="107">
                  <c:v>0.82764560468188764</c:v>
                </c:pt>
                <c:pt idx="108">
                  <c:v>0.8326435248538897</c:v>
                </c:pt>
                <c:pt idx="109">
                  <c:v>0.82419208076107242</c:v>
                </c:pt>
                <c:pt idx="110">
                  <c:v>0.82990124917241503</c:v>
                </c:pt>
                <c:pt idx="111">
                  <c:v>0.83361034077163643</c:v>
                </c:pt>
                <c:pt idx="112">
                  <c:v>0.81856797211200361</c:v>
                </c:pt>
                <c:pt idx="113">
                  <c:v>0.81910854314898862</c:v>
                </c:pt>
                <c:pt idx="114">
                  <c:v>0.80982283856580617</c:v>
                </c:pt>
                <c:pt idx="115">
                  <c:v>0.80379899362743401</c:v>
                </c:pt>
                <c:pt idx="116">
                  <c:v>0.8278391945319552</c:v>
                </c:pt>
                <c:pt idx="117">
                  <c:v>0.81002766357988765</c:v>
                </c:pt>
                <c:pt idx="118">
                  <c:v>0.82776559041303421</c:v>
                </c:pt>
                <c:pt idx="119">
                  <c:v>0.82562088730703564</c:v>
                </c:pt>
                <c:pt idx="120">
                  <c:v>0.82862191315446676</c:v>
                </c:pt>
                <c:pt idx="121">
                  <c:v>0.83260990096801013</c:v>
                </c:pt>
                <c:pt idx="122">
                  <c:v>0.78691907486166524</c:v>
                </c:pt>
                <c:pt idx="123">
                  <c:v>0.75187926740796907</c:v>
                </c:pt>
                <c:pt idx="124">
                  <c:v>0.74137529554575099</c:v>
                </c:pt>
              </c:numCache>
            </c:numRef>
          </c:val>
          <c:smooth val="0"/>
          <c:extLst>
            <c:ext xmlns:c16="http://schemas.microsoft.com/office/drawing/2014/chart" uri="{C3380CC4-5D6E-409C-BE32-E72D297353CC}">
              <c16:uniqueId val="{00000000-99FC-4BAF-A76C-2E6D8EF30F47}"/>
            </c:ext>
          </c:extLst>
        </c:ser>
        <c:ser>
          <c:idx val="1"/>
          <c:order val="1"/>
          <c:tx>
            <c:strRef>
              <c:f>'Iron Ore'!$K$2</c:f>
              <c:strCache>
                <c:ptCount val="1"/>
                <c:pt idx="0">
                  <c:v>Japan Export %</c:v>
                </c:pt>
              </c:strCache>
            </c:strRef>
          </c:tx>
          <c:spPr>
            <a:ln w="12700" cap="rnd">
              <a:solidFill>
                <a:schemeClr val="accent2"/>
              </a:solidFill>
              <a:round/>
            </a:ln>
            <a:effectLst/>
          </c:spPr>
          <c:marker>
            <c:symbol val="none"/>
          </c:marker>
          <c:cat>
            <c:numRef>
              <c:f>'Iron Ore'!$A$3:$A$127</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'Iron Ore'!$K$3:$K$127</c:f>
              <c:numCache>
                <c:formatCode>0.00%</c:formatCode>
                <c:ptCount val="125"/>
                <c:pt idx="0">
                  <c:v>0.4869712661970384</c:v>
                </c:pt>
                <c:pt idx="1">
                  <c:v>0.5237521707185876</c:v>
                </c:pt>
                <c:pt idx="2">
                  <c:v>0.58164908209976618</c:v>
                </c:pt>
                <c:pt idx="3">
                  <c:v>0.52724772790053731</c:v>
                </c:pt>
                <c:pt idx="4">
                  <c:v>0.53719394328898595</c:v>
                </c:pt>
                <c:pt idx="5">
                  <c:v>0.49739542148398935</c:v>
                </c:pt>
                <c:pt idx="6">
                  <c:v>0.49956829677232456</c:v>
                </c:pt>
                <c:pt idx="7">
                  <c:v>0.5097121737289968</c:v>
                </c:pt>
                <c:pt idx="8">
                  <c:v>0.44544642739479484</c:v>
                </c:pt>
                <c:pt idx="9">
                  <c:v>0.50307856768164527</c:v>
                </c:pt>
                <c:pt idx="10">
                  <c:v>0.48985923162395056</c:v>
                </c:pt>
                <c:pt idx="11">
                  <c:v>0.50552256429760811</c:v>
                </c:pt>
                <c:pt idx="12">
                  <c:v>0.47783655636408112</c:v>
                </c:pt>
                <c:pt idx="13">
                  <c:v>0.47210436324488636</c:v>
                </c:pt>
                <c:pt idx="14">
                  <c:v>0.48278015243462974</c:v>
                </c:pt>
                <c:pt idx="15">
                  <c:v>0.43683480381065293</c:v>
                </c:pt>
                <c:pt idx="16">
                  <c:v>0.43713986916830994</c:v>
                </c:pt>
                <c:pt idx="17">
                  <c:v>0.46138897681696067</c:v>
                </c:pt>
                <c:pt idx="18">
                  <c:v>0.47698205212318984</c:v>
                </c:pt>
                <c:pt idx="19">
                  <c:v>0.46447296291455326</c:v>
                </c:pt>
                <c:pt idx="20">
                  <c:v>0.43542520095316845</c:v>
                </c:pt>
                <c:pt idx="21">
                  <c:v>0.44013509441637588</c:v>
                </c:pt>
                <c:pt idx="22">
                  <c:v>0.44506740875986045</c:v>
                </c:pt>
                <c:pt idx="23">
                  <c:v>0.44589150141646666</c:v>
                </c:pt>
                <c:pt idx="24">
                  <c:v>0.46109938320578775</c:v>
                </c:pt>
                <c:pt idx="25">
                  <c:v>0.4391701948690559</c:v>
                </c:pt>
                <c:pt idx="26">
                  <c:v>0.46320081696120297</c:v>
                </c:pt>
                <c:pt idx="27">
                  <c:v>0.44064778398829646</c:v>
                </c:pt>
                <c:pt idx="28">
                  <c:v>0.45436951397405834</c:v>
                </c:pt>
                <c:pt idx="29">
                  <c:v>0.42467236781856871</c:v>
                </c:pt>
                <c:pt idx="30">
                  <c:v>0.42600151780986034</c:v>
                </c:pt>
                <c:pt idx="31">
                  <c:v>0.44762597838093549</c:v>
                </c:pt>
                <c:pt idx="32">
                  <c:v>0.43325030658794772</c:v>
                </c:pt>
                <c:pt idx="33">
                  <c:v>0.437650257067207</c:v>
                </c:pt>
                <c:pt idx="34">
                  <c:v>0.46964898401502059</c:v>
                </c:pt>
                <c:pt idx="35">
                  <c:v>0.43541423142257907</c:v>
                </c:pt>
                <c:pt idx="36">
                  <c:v>0.48216091694972552</c:v>
                </c:pt>
                <c:pt idx="37">
                  <c:v>0.45442726850092413</c:v>
                </c:pt>
                <c:pt idx="38">
                  <c:v>0.47179083046615827</c:v>
                </c:pt>
                <c:pt idx="39">
                  <c:v>0.45677272912696926</c:v>
                </c:pt>
                <c:pt idx="40">
                  <c:v>0.45640461104232283</c:v>
                </c:pt>
                <c:pt idx="41">
                  <c:v>0.41948235499946318</c:v>
                </c:pt>
                <c:pt idx="42">
                  <c:v>0.47972162079233671</c:v>
                </c:pt>
                <c:pt idx="43">
                  <c:v>0.40704194277893674</c:v>
                </c:pt>
                <c:pt idx="44">
                  <c:v>0.42256936156504232</c:v>
                </c:pt>
                <c:pt idx="45">
                  <c:v>0.41061616559132752</c:v>
                </c:pt>
                <c:pt idx="46">
                  <c:v>0.4508711786009087</c:v>
                </c:pt>
                <c:pt idx="47">
                  <c:v>0.41959020018272913</c:v>
                </c:pt>
                <c:pt idx="48">
                  <c:v>0.42993975063403184</c:v>
                </c:pt>
                <c:pt idx="49">
                  <c:v>0.40478917394558223</c:v>
                </c:pt>
                <c:pt idx="50">
                  <c:v>0.45971821669855045</c:v>
                </c:pt>
                <c:pt idx="51">
                  <c:v>0.40341430004856182</c:v>
                </c:pt>
                <c:pt idx="52">
                  <c:v>0.4022736081929732</c:v>
                </c:pt>
                <c:pt idx="53">
                  <c:v>0.40331814748364603</c:v>
                </c:pt>
                <c:pt idx="54">
                  <c:v>0.41938542696393655</c:v>
                </c:pt>
                <c:pt idx="55">
                  <c:v>0.38200133442151402</c:v>
                </c:pt>
                <c:pt idx="56">
                  <c:v>0.41084887869122017</c:v>
                </c:pt>
                <c:pt idx="57">
                  <c:v>0.3982499800418845</c:v>
                </c:pt>
                <c:pt idx="58">
                  <c:v>0.38108289628172615</c:v>
                </c:pt>
                <c:pt idx="59">
                  <c:v>0.34769831476725088</c:v>
                </c:pt>
                <c:pt idx="60">
                  <c:v>0.34599347895145838</c:v>
                </c:pt>
                <c:pt idx="61">
                  <c:v>0.33108190593398928</c:v>
                </c:pt>
                <c:pt idx="62">
                  <c:v>0.30152607541199594</c:v>
                </c:pt>
                <c:pt idx="63">
                  <c:v>0.29807580251942584</c:v>
                </c:pt>
                <c:pt idx="64">
                  <c:v>0.2940987240693706</c:v>
                </c:pt>
                <c:pt idx="65">
                  <c:v>0.31381352080467712</c:v>
                </c:pt>
                <c:pt idx="66">
                  <c:v>0.30418611937438234</c:v>
                </c:pt>
                <c:pt idx="67">
                  <c:v>0.28222120951374075</c:v>
                </c:pt>
                <c:pt idx="68">
                  <c:v>0.28702014174667673</c:v>
                </c:pt>
                <c:pt idx="69">
                  <c:v>0.29344256248144707</c:v>
                </c:pt>
                <c:pt idx="70">
                  <c:v>0.29731862590851821</c:v>
                </c:pt>
                <c:pt idx="71">
                  <c:v>0.28116120118729049</c:v>
                </c:pt>
                <c:pt idx="72">
                  <c:v>0.26810075086379015</c:v>
                </c:pt>
                <c:pt idx="73">
                  <c:v>0.22506277875404551</c:v>
                </c:pt>
                <c:pt idx="74">
                  <c:v>0.23839407296385029</c:v>
                </c:pt>
                <c:pt idx="75">
                  <c:v>0.26636187683632051</c:v>
                </c:pt>
                <c:pt idx="76">
                  <c:v>0.14068791334165168</c:v>
                </c:pt>
                <c:pt idx="77">
                  <c:v>0.12199394090507591</c:v>
                </c:pt>
                <c:pt idx="78">
                  <c:v>0.1933090929076039</c:v>
                </c:pt>
                <c:pt idx="79">
                  <c:v>0.18698516125054176</c:v>
                </c:pt>
                <c:pt idx="80">
                  <c:v>0.20137433161800278</c:v>
                </c:pt>
                <c:pt idx="81">
                  <c:v>0.1920598464408855</c:v>
                </c:pt>
                <c:pt idx="82">
                  <c:v>0.19036400795545344</c:v>
                </c:pt>
                <c:pt idx="83">
                  <c:v>0.17083557303984759</c:v>
                </c:pt>
                <c:pt idx="84">
                  <c:v>0.19099963362281885</c:v>
                </c:pt>
                <c:pt idx="85">
                  <c:v>0.16665719711422747</c:v>
                </c:pt>
                <c:pt idx="86">
                  <c:v>0.17670161659273631</c:v>
                </c:pt>
                <c:pt idx="87">
                  <c:v>0.15205726292927496</c:v>
                </c:pt>
                <c:pt idx="88">
                  <c:v>0.1505371666516267</c:v>
                </c:pt>
                <c:pt idx="89">
                  <c:v>0.17134080372912239</c:v>
                </c:pt>
                <c:pt idx="90">
                  <c:v>0.14803219618441982</c:v>
                </c:pt>
                <c:pt idx="91">
                  <c:v>0.14159510953490204</c:v>
                </c:pt>
                <c:pt idx="92">
                  <c:v>0.14506455000849447</c:v>
                </c:pt>
                <c:pt idx="93">
                  <c:v>0.14244122616924065</c:v>
                </c:pt>
                <c:pt idx="94">
                  <c:v>0.14030920600363947</c:v>
                </c:pt>
                <c:pt idx="95">
                  <c:v>0.11944199529956211</c:v>
                </c:pt>
                <c:pt idx="96">
                  <c:v>0.11514651699565472</c:v>
                </c:pt>
                <c:pt idx="97">
                  <c:v>9.8100469219649891E-2</c:v>
                </c:pt>
                <c:pt idx="98">
                  <c:v>0.10594895214949754</c:v>
                </c:pt>
                <c:pt idx="99">
                  <c:v>0.10824911562294827</c:v>
                </c:pt>
                <c:pt idx="100">
                  <c:v>9.7086186768840108E-2</c:v>
                </c:pt>
                <c:pt idx="101">
                  <c:v>8.9477088245191197E-2</c:v>
                </c:pt>
                <c:pt idx="102">
                  <c:v>8.7563111012086123E-2</c:v>
                </c:pt>
                <c:pt idx="103">
                  <c:v>9.6251869891471331E-2</c:v>
                </c:pt>
                <c:pt idx="104">
                  <c:v>9.8353350496814082E-2</c:v>
                </c:pt>
                <c:pt idx="105">
                  <c:v>9.1548480267990395E-2</c:v>
                </c:pt>
                <c:pt idx="106">
                  <c:v>8.9752385434681364E-2</c:v>
                </c:pt>
                <c:pt idx="107">
                  <c:v>8.2813994680779865E-2</c:v>
                </c:pt>
                <c:pt idx="108">
                  <c:v>8.1077337630604554E-2</c:v>
                </c:pt>
                <c:pt idx="109">
                  <c:v>8.384026349447915E-2</c:v>
                </c:pt>
                <c:pt idx="110">
                  <c:v>8.107366329481791E-2</c:v>
                </c:pt>
                <c:pt idx="111">
                  <c:v>7.7088399902374122E-2</c:v>
                </c:pt>
                <c:pt idx="112">
                  <c:v>8.5147826592628012E-2</c:v>
                </c:pt>
                <c:pt idx="113">
                  <c:v>7.3947799747393919E-2</c:v>
                </c:pt>
                <c:pt idx="114">
                  <c:v>7.9300925706135686E-2</c:v>
                </c:pt>
                <c:pt idx="115">
                  <c:v>7.580863588707229E-2</c:v>
                </c:pt>
                <c:pt idx="116">
                  <c:v>7.3298657014246552E-2</c:v>
                </c:pt>
                <c:pt idx="117">
                  <c:v>7.8914772947026771E-2</c:v>
                </c:pt>
                <c:pt idx="118">
                  <c:v>7.4928178624551797E-2</c:v>
                </c:pt>
                <c:pt idx="119">
                  <c:v>7.1518208780057782E-2</c:v>
                </c:pt>
                <c:pt idx="120">
                  <c:v>6.945108672659886E-2</c:v>
                </c:pt>
                <c:pt idx="121">
                  <c:v>5.0344288862636456E-2</c:v>
                </c:pt>
                <c:pt idx="122">
                  <c:v>5.1468918458465483E-2</c:v>
                </c:pt>
                <c:pt idx="123">
                  <c:v>7.0924431522159645E-2</c:v>
                </c:pt>
                <c:pt idx="124">
                  <c:v>6.8726519498701705E-2</c:v>
                </c:pt>
              </c:numCache>
            </c:numRef>
          </c:val>
          <c:smooth val="0"/>
          <c:extLst>
            <c:ext xmlns:c16="http://schemas.microsoft.com/office/drawing/2014/chart" uri="{C3380CC4-5D6E-409C-BE32-E72D297353CC}">
              <c16:uniqueId val="{00000001-99FC-4BAF-A76C-2E6D8EF30F47}"/>
            </c:ext>
          </c:extLst>
        </c:ser>
        <c:dLbls>
          <c:showLegendKey val="0"/>
          <c:showVal val="0"/>
          <c:showCatName val="0"/>
          <c:showSerName val="0"/>
          <c:showPercent val="0"/>
          <c:showBubbleSize val="0"/>
        </c:dLbls>
        <c:marker val="1"/>
        <c:smooth val="0"/>
        <c:axId val="1623051455"/>
        <c:axId val="1623049375"/>
      </c:lineChart>
      <c:lineChart>
        <c:grouping val="standard"/>
        <c:varyColors val="0"/>
        <c:ser>
          <c:idx val="2"/>
          <c:order val="2"/>
          <c:tx>
            <c:strRef>
              <c:f>'Iron Ore'!$L$2</c:f>
              <c:strCache>
                <c:ptCount val="1"/>
                <c:pt idx="0">
                  <c:v>South Korea Export %</c:v>
                </c:pt>
              </c:strCache>
            </c:strRef>
          </c:tx>
          <c:spPr>
            <a:ln w="12700" cap="rnd">
              <a:solidFill>
                <a:schemeClr val="accent3"/>
              </a:solidFill>
              <a:round/>
            </a:ln>
            <a:effectLst/>
          </c:spPr>
          <c:marker>
            <c:symbol val="none"/>
          </c:marker>
          <c:cat>
            <c:numRef>
              <c:f>'Iron Ore'!$A$3:$A$127</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'Iron Ore'!$L$3:$L$127</c:f>
              <c:numCache>
                <c:formatCode>0.00%</c:formatCode>
                <c:ptCount val="125"/>
                <c:pt idx="0">
                  <c:v>5.0337905322862191E-2</c:v>
                </c:pt>
                <c:pt idx="1">
                  <c:v>5.1343145128077174E-2</c:v>
                </c:pt>
                <c:pt idx="2">
                  <c:v>4.7245095455309818E-2</c:v>
                </c:pt>
                <c:pt idx="3">
                  <c:v>5.0434247698974373E-2</c:v>
                </c:pt>
                <c:pt idx="4">
                  <c:v>0.11213170470806899</c:v>
                </c:pt>
                <c:pt idx="5">
                  <c:v>9.1089621860688502E-2</c:v>
                </c:pt>
                <c:pt idx="6">
                  <c:v>0.12605799250072505</c:v>
                </c:pt>
                <c:pt idx="7">
                  <c:v>0.10223696940820903</c:v>
                </c:pt>
                <c:pt idx="8">
                  <c:v>0.11319555527386072</c:v>
                </c:pt>
                <c:pt idx="9">
                  <c:v>0.12850469581139221</c:v>
                </c:pt>
                <c:pt idx="10">
                  <c:v>0.15594403724341444</c:v>
                </c:pt>
                <c:pt idx="11">
                  <c:v>0.1411335749771519</c:v>
                </c:pt>
                <c:pt idx="12">
                  <c:v>0.15964382670251356</c:v>
                </c:pt>
                <c:pt idx="13">
                  <c:v>0.15035560693321909</c:v>
                </c:pt>
                <c:pt idx="14">
                  <c:v>0.14567237383309672</c:v>
                </c:pt>
                <c:pt idx="15">
                  <c:v>0.15282709578926432</c:v>
                </c:pt>
                <c:pt idx="16">
                  <c:v>0.14941983787028953</c:v>
                </c:pt>
                <c:pt idx="17">
                  <c:v>0.14218262246412006</c:v>
                </c:pt>
                <c:pt idx="18">
                  <c:v>0.13156975838227333</c:v>
                </c:pt>
                <c:pt idx="19">
                  <c:v>0.13698215763714619</c:v>
                </c:pt>
                <c:pt idx="20">
                  <c:v>0.13892847126944835</c:v>
                </c:pt>
                <c:pt idx="21">
                  <c:v>0.1373953642677882</c:v>
                </c:pt>
                <c:pt idx="22">
                  <c:v>0.14213244434901484</c:v>
                </c:pt>
                <c:pt idx="23">
                  <c:v>0.11818914170870504</c:v>
                </c:pt>
                <c:pt idx="24">
                  <c:v>0.13064933670833018</c:v>
                </c:pt>
                <c:pt idx="25">
                  <c:v>0.12776439142942084</c:v>
                </c:pt>
                <c:pt idx="26">
                  <c:v>0.13924575577339773</c:v>
                </c:pt>
                <c:pt idx="27">
                  <c:v>0.12389251882785839</c:v>
                </c:pt>
                <c:pt idx="28">
                  <c:v>0.12930745901791918</c:v>
                </c:pt>
                <c:pt idx="29">
                  <c:v>0.10894440703531123</c:v>
                </c:pt>
                <c:pt idx="30">
                  <c:v>0.11694713811354308</c:v>
                </c:pt>
                <c:pt idx="31">
                  <c:v>0.10561830137890101</c:v>
                </c:pt>
                <c:pt idx="32">
                  <c:v>0.11738959522316991</c:v>
                </c:pt>
                <c:pt idx="33">
                  <c:v>0.13630169006149306</c:v>
                </c:pt>
                <c:pt idx="34">
                  <c:v>0.12738109020170274</c:v>
                </c:pt>
                <c:pt idx="35">
                  <c:v>0.13971943197915307</c:v>
                </c:pt>
                <c:pt idx="36">
                  <c:v>0.14360276243983322</c:v>
                </c:pt>
                <c:pt idx="37">
                  <c:v>0.14925881781719746</c:v>
                </c:pt>
                <c:pt idx="38">
                  <c:v>0.1384944454833196</c:v>
                </c:pt>
                <c:pt idx="39">
                  <c:v>0.1206501274750726</c:v>
                </c:pt>
                <c:pt idx="40">
                  <c:v>0.13442633742595658</c:v>
                </c:pt>
                <c:pt idx="41">
                  <c:v>0.13947535188253249</c:v>
                </c:pt>
                <c:pt idx="42">
                  <c:v>0.1104290378836659</c:v>
                </c:pt>
                <c:pt idx="43">
                  <c:v>0.15622497177161632</c:v>
                </c:pt>
                <c:pt idx="44">
                  <c:v>0.1757297197601676</c:v>
                </c:pt>
                <c:pt idx="45">
                  <c:v>0.13754698130003207</c:v>
                </c:pt>
                <c:pt idx="46">
                  <c:v>0.14746820522643794</c:v>
                </c:pt>
                <c:pt idx="47">
                  <c:v>0.14860928858352646</c:v>
                </c:pt>
                <c:pt idx="48">
                  <c:v>0.16000910964320639</c:v>
                </c:pt>
                <c:pt idx="49">
                  <c:v>0.17033295934938089</c:v>
                </c:pt>
                <c:pt idx="50">
                  <c:v>0.12769368689670091</c:v>
                </c:pt>
                <c:pt idx="51">
                  <c:v>0.15252154755801323</c:v>
                </c:pt>
                <c:pt idx="52">
                  <c:v>0.12259012268251661</c:v>
                </c:pt>
                <c:pt idx="53">
                  <c:v>0.15247535485922409</c:v>
                </c:pt>
                <c:pt idx="54">
                  <c:v>0.12914183957086603</c:v>
                </c:pt>
                <c:pt idx="55">
                  <c:v>0.14852972303606393</c:v>
                </c:pt>
                <c:pt idx="56">
                  <c:v>0.13236499574738808</c:v>
                </c:pt>
                <c:pt idx="57">
                  <c:v>0.1350350729722529</c:v>
                </c:pt>
                <c:pt idx="58">
                  <c:v>0.1181251989104819</c:v>
                </c:pt>
                <c:pt idx="59">
                  <c:v>0.12110809580017579</c:v>
                </c:pt>
                <c:pt idx="60">
                  <c:v>0.10568987625647715</c:v>
                </c:pt>
                <c:pt idx="61">
                  <c:v>0.1041298495897137</c:v>
                </c:pt>
                <c:pt idx="62">
                  <c:v>0.10932824898655484</c:v>
                </c:pt>
                <c:pt idx="63">
                  <c:v>9.8930815461328078E-2</c:v>
                </c:pt>
                <c:pt idx="64">
                  <c:v>0.10954432516495594</c:v>
                </c:pt>
                <c:pt idx="65">
                  <c:v>9.6278170354064968E-2</c:v>
                </c:pt>
                <c:pt idx="66">
                  <c:v>0.11715211502749626</c:v>
                </c:pt>
                <c:pt idx="67">
                  <c:v>0.10192278171098386</c:v>
                </c:pt>
                <c:pt idx="68">
                  <c:v>0.11609245887544557</c:v>
                </c:pt>
                <c:pt idx="69">
                  <c:v>0.11580218168723255</c:v>
                </c:pt>
                <c:pt idx="70">
                  <c:v>0.1121035116855808</c:v>
                </c:pt>
                <c:pt idx="71">
                  <c:v>0.11350068646915379</c:v>
                </c:pt>
                <c:pt idx="72">
                  <c:v>0.10276558872109842</c:v>
                </c:pt>
                <c:pt idx="73">
                  <c:v>0.10216248869308453</c:v>
                </c:pt>
                <c:pt idx="74">
                  <c:v>0.10647975326792099</c:v>
                </c:pt>
                <c:pt idx="75">
                  <c:v>0.12033390547950772</c:v>
                </c:pt>
                <c:pt idx="76">
                  <c:v>6.1349248045991539E-2</c:v>
                </c:pt>
                <c:pt idx="77">
                  <c:v>6.6395689697057544E-2</c:v>
                </c:pt>
                <c:pt idx="78">
                  <c:v>8.766254548591311E-2</c:v>
                </c:pt>
                <c:pt idx="79">
                  <c:v>8.773231831888488E-2</c:v>
                </c:pt>
                <c:pt idx="80">
                  <c:v>0.10214514583686241</c:v>
                </c:pt>
                <c:pt idx="81">
                  <c:v>9.6209576996478363E-2</c:v>
                </c:pt>
                <c:pt idx="82">
                  <c:v>9.8941631027199009E-2</c:v>
                </c:pt>
                <c:pt idx="83">
                  <c:v>8.7582928765742848E-2</c:v>
                </c:pt>
                <c:pt idx="84">
                  <c:v>0.11334657857367024</c:v>
                </c:pt>
                <c:pt idx="85">
                  <c:v>0.10515151586101489</c:v>
                </c:pt>
                <c:pt idx="86">
                  <c:v>0.10261102272852905</c:v>
                </c:pt>
                <c:pt idx="87">
                  <c:v>9.1241737783107776E-2</c:v>
                </c:pt>
                <c:pt idx="88">
                  <c:v>0.10085060128441177</c:v>
                </c:pt>
                <c:pt idx="89">
                  <c:v>9.9696140860663529E-2</c:v>
                </c:pt>
                <c:pt idx="90">
                  <c:v>9.0876931287989821E-2</c:v>
                </c:pt>
                <c:pt idx="91">
                  <c:v>8.5725441457856683E-2</c:v>
                </c:pt>
                <c:pt idx="92">
                  <c:v>8.6589986670134164E-2</c:v>
                </c:pt>
                <c:pt idx="93">
                  <c:v>7.0149478158032366E-2</c:v>
                </c:pt>
                <c:pt idx="94">
                  <c:v>8.1522936333330423E-2</c:v>
                </c:pt>
                <c:pt idx="95">
                  <c:v>7.3102883678654446E-2</c:v>
                </c:pt>
                <c:pt idx="96">
                  <c:v>8.796118383477837E-2</c:v>
                </c:pt>
                <c:pt idx="97">
                  <c:v>7.1404075449405177E-2</c:v>
                </c:pt>
                <c:pt idx="98">
                  <c:v>6.7833178349408288E-2</c:v>
                </c:pt>
                <c:pt idx="99">
                  <c:v>6.2584903928656843E-2</c:v>
                </c:pt>
                <c:pt idx="100">
                  <c:v>7.4080952472085362E-2</c:v>
                </c:pt>
                <c:pt idx="101">
                  <c:v>6.9290008148172919E-2</c:v>
                </c:pt>
                <c:pt idx="102">
                  <c:v>6.3925832238764857E-2</c:v>
                </c:pt>
                <c:pt idx="103">
                  <c:v>6.7070775864167723E-2</c:v>
                </c:pt>
                <c:pt idx="104">
                  <c:v>6.2265811433179816E-2</c:v>
                </c:pt>
                <c:pt idx="105">
                  <c:v>6.2836071777057412E-2</c:v>
                </c:pt>
                <c:pt idx="106">
                  <c:v>6.3723319346218124E-2</c:v>
                </c:pt>
                <c:pt idx="107">
                  <c:v>6.5869393270349311E-2</c:v>
                </c:pt>
                <c:pt idx="108">
                  <c:v>5.9893841118311572E-2</c:v>
                </c:pt>
                <c:pt idx="109">
                  <c:v>6.3681122015551983E-2</c:v>
                </c:pt>
                <c:pt idx="110">
                  <c:v>5.7428529849945724E-2</c:v>
                </c:pt>
                <c:pt idx="111">
                  <c:v>5.8565883063171363E-2</c:v>
                </c:pt>
                <c:pt idx="112">
                  <c:v>5.9432020401481746E-2</c:v>
                </c:pt>
                <c:pt idx="113">
                  <c:v>5.8857887643772665E-2</c:v>
                </c:pt>
                <c:pt idx="114">
                  <c:v>6.2771574172582667E-2</c:v>
                </c:pt>
                <c:pt idx="115">
                  <c:v>6.8026253764099404E-2</c:v>
                </c:pt>
                <c:pt idx="116">
                  <c:v>6.0079847570045204E-2</c:v>
                </c:pt>
                <c:pt idx="117">
                  <c:v>6.7764088842868372E-2</c:v>
                </c:pt>
                <c:pt idx="118">
                  <c:v>6.2320535514842221E-2</c:v>
                </c:pt>
                <c:pt idx="119">
                  <c:v>6.7904164886009283E-2</c:v>
                </c:pt>
                <c:pt idx="120">
                  <c:v>6.1637469593947163E-2</c:v>
                </c:pt>
                <c:pt idx="121">
                  <c:v>5.546015839425586E-2</c:v>
                </c:pt>
                <c:pt idx="122">
                  <c:v>6.0861674268269925E-2</c:v>
                </c:pt>
                <c:pt idx="123">
                  <c:v>6.688231220640832E-2</c:v>
                </c:pt>
                <c:pt idx="124">
                  <c:v>6.8727340228511902E-2</c:v>
                </c:pt>
              </c:numCache>
            </c:numRef>
          </c:val>
          <c:smooth val="0"/>
          <c:extLst>
            <c:ext xmlns:c16="http://schemas.microsoft.com/office/drawing/2014/chart" uri="{C3380CC4-5D6E-409C-BE32-E72D297353CC}">
              <c16:uniqueId val="{00000002-99FC-4BAF-A76C-2E6D8EF30F47}"/>
            </c:ext>
          </c:extLst>
        </c:ser>
        <c:dLbls>
          <c:showLegendKey val="0"/>
          <c:showVal val="0"/>
          <c:showCatName val="0"/>
          <c:showSerName val="0"/>
          <c:showPercent val="0"/>
          <c:showBubbleSize val="0"/>
        </c:dLbls>
        <c:marker val="1"/>
        <c:smooth val="0"/>
        <c:axId val="1623011935"/>
        <c:axId val="1623022751"/>
      </c:lineChart>
      <c:dateAx>
        <c:axId val="1623051455"/>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23049375"/>
        <c:crosses val="autoZero"/>
        <c:auto val="1"/>
        <c:lblOffset val="100"/>
        <c:baseTimeUnit val="months"/>
      </c:dateAx>
      <c:valAx>
        <c:axId val="162304937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00" b="1" i="0" u="none" strike="noStrike" kern="1200" baseline="0">
                    <a:solidFill>
                      <a:schemeClr val="tx1"/>
                    </a:solidFill>
                    <a:latin typeface="+mn-lt"/>
                    <a:ea typeface="+mn-ea"/>
                    <a:cs typeface="+mn-cs"/>
                  </a:defRPr>
                </a:pPr>
                <a:r>
                  <a:rPr lang="en-US" sz="1100" b="1">
                    <a:solidFill>
                      <a:schemeClr val="tx1"/>
                    </a:solidFill>
                  </a:rPr>
                  <a:t>%</a:t>
                </a:r>
                <a:r>
                  <a:rPr lang="en-US" sz="1100" b="1" baseline="0">
                    <a:solidFill>
                      <a:schemeClr val="tx1"/>
                    </a:solidFill>
                  </a:rPr>
                  <a:t> Share</a:t>
                </a:r>
                <a:endParaRPr lang="en-US" sz="1100" b="1">
                  <a:solidFill>
                    <a:schemeClr val="tx1"/>
                  </a:solidFill>
                </a:endParaRPr>
              </a:p>
            </c:rich>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23051455"/>
        <c:crosses val="autoZero"/>
        <c:crossBetween val="between"/>
      </c:valAx>
      <c:valAx>
        <c:axId val="1623022751"/>
        <c:scaling>
          <c:orientation val="minMax"/>
        </c:scaling>
        <c:delete val="1"/>
        <c:axPos val="r"/>
        <c:numFmt formatCode="0.00%" sourceLinked="1"/>
        <c:majorTickMark val="out"/>
        <c:minorTickMark val="none"/>
        <c:tickLblPos val="nextTo"/>
        <c:crossAx val="1623011935"/>
        <c:crosses val="max"/>
        <c:crossBetween val="between"/>
      </c:valAx>
      <c:dateAx>
        <c:axId val="1623011935"/>
        <c:scaling>
          <c:orientation val="minMax"/>
        </c:scaling>
        <c:delete val="1"/>
        <c:axPos val="b"/>
        <c:numFmt formatCode="mmm\–yy" sourceLinked="1"/>
        <c:majorTickMark val="out"/>
        <c:minorTickMark val="none"/>
        <c:tickLblPos val="nextTo"/>
        <c:crossAx val="1623022751"/>
        <c:crosses val="autoZero"/>
        <c:auto val="1"/>
        <c:lblOffset val="100"/>
        <c:baseTimeUnit val="months"/>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1"/>
          <c:tx>
            <c:strRef>
              <c:f>'Iron Ore'!$N$2</c:f>
              <c:strCache>
                <c:ptCount val="1"/>
                <c:pt idx="0">
                  <c:v>Fines % In Iron</c:v>
                </c:pt>
              </c:strCache>
            </c:strRef>
          </c:tx>
          <c:spPr>
            <a:ln w="12700" cap="rnd">
              <a:solidFill>
                <a:srgbClr val="FFC000"/>
              </a:solidFill>
              <a:round/>
            </a:ln>
            <a:effectLst/>
          </c:spPr>
          <c:marker>
            <c:symbol val="none"/>
          </c:marker>
          <c:cat>
            <c:numRef>
              <c:f>'Iron Ore'!$A$3:$A$127</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'Iron Ore'!$N$3:$N$127</c:f>
              <c:numCache>
                <c:formatCode>0.00%</c:formatCode>
                <c:ptCount val="125"/>
                <c:pt idx="0">
                  <c:v>0.55227460159271924</c:v>
                </c:pt>
                <c:pt idx="1">
                  <c:v>0.60427378556638922</c:v>
                </c:pt>
                <c:pt idx="2">
                  <c:v>0.59200845658278545</c:v>
                </c:pt>
                <c:pt idx="3">
                  <c:v>0.59606573716130806</c:v>
                </c:pt>
                <c:pt idx="4">
                  <c:v>0.56434562105024388</c:v>
                </c:pt>
                <c:pt idx="5">
                  <c:v>0.64574739576760376</c:v>
                </c:pt>
                <c:pt idx="6">
                  <c:v>0.60391148511146597</c:v>
                </c:pt>
                <c:pt idx="7">
                  <c:v>0.58896654358801082</c:v>
                </c:pt>
                <c:pt idx="8">
                  <c:v>0.56548382029236155</c:v>
                </c:pt>
                <c:pt idx="9">
                  <c:v>0.59665500929737725</c:v>
                </c:pt>
                <c:pt idx="10">
                  <c:v>0.62567439436287564</c:v>
                </c:pt>
                <c:pt idx="11">
                  <c:v>0.57690653148085169</c:v>
                </c:pt>
                <c:pt idx="12">
                  <c:v>0.58693799128700708</c:v>
                </c:pt>
                <c:pt idx="13">
                  <c:v>0.61297699604098288</c:v>
                </c:pt>
                <c:pt idx="14">
                  <c:v>0.64121958097268783</c:v>
                </c:pt>
                <c:pt idx="15">
                  <c:v>0.64625081286832331</c:v>
                </c:pt>
                <c:pt idx="16">
                  <c:v>0.60922959543822774</c:v>
                </c:pt>
                <c:pt idx="17">
                  <c:v>0.63621747808028373</c:v>
                </c:pt>
                <c:pt idx="18">
                  <c:v>0.67097106288656794</c:v>
                </c:pt>
                <c:pt idx="19">
                  <c:v>0.6782331452190451</c:v>
                </c:pt>
                <c:pt idx="20">
                  <c:v>0.62938171756440997</c:v>
                </c:pt>
                <c:pt idx="21">
                  <c:v>0.65350017083384848</c:v>
                </c:pt>
                <c:pt idx="22">
                  <c:v>0.65557066457426083</c:v>
                </c:pt>
                <c:pt idx="23">
                  <c:v>0.64723084871952397</c:v>
                </c:pt>
                <c:pt idx="24">
                  <c:v>0.67995250114164407</c:v>
                </c:pt>
                <c:pt idx="25">
                  <c:v>0.63545551440748693</c:v>
                </c:pt>
                <c:pt idx="26">
                  <c:v>0.66910184481929103</c:v>
                </c:pt>
                <c:pt idx="27">
                  <c:v>0.66731003249033594</c:v>
                </c:pt>
                <c:pt idx="28">
                  <c:v>0.63827025887141009</c:v>
                </c:pt>
                <c:pt idx="29">
                  <c:v>0.66239539957443372</c:v>
                </c:pt>
                <c:pt idx="30">
                  <c:v>0.65726935990222768</c:v>
                </c:pt>
                <c:pt idx="31">
                  <c:v>0.63868962785748895</c:v>
                </c:pt>
                <c:pt idx="32">
                  <c:v>0.66350927232213197</c:v>
                </c:pt>
                <c:pt idx="33">
                  <c:v>0.70268664454826613</c:v>
                </c:pt>
                <c:pt idx="34">
                  <c:v>0.69958673525318804</c:v>
                </c:pt>
                <c:pt idx="35">
                  <c:v>0.69757493140335569</c:v>
                </c:pt>
                <c:pt idx="36">
                  <c:v>0.6792810895217245</c:v>
                </c:pt>
                <c:pt idx="37">
                  <c:v>0.68884578038923916</c:v>
                </c:pt>
                <c:pt idx="38">
                  <c:v>0.67867696694664226</c:v>
                </c:pt>
                <c:pt idx="39">
                  <c:v>0.68683458599896219</c:v>
                </c:pt>
                <c:pt idx="40">
                  <c:v>0.67300510074474262</c:v>
                </c:pt>
                <c:pt idx="41">
                  <c:v>0.69019386945562378</c:v>
                </c:pt>
                <c:pt idx="42">
                  <c:v>0.69759297566457223</c:v>
                </c:pt>
                <c:pt idx="43">
                  <c:v>0.69185048068181365</c:v>
                </c:pt>
                <c:pt idx="44">
                  <c:v>0.70181667889241139</c:v>
                </c:pt>
                <c:pt idx="45">
                  <c:v>0.70844924778805607</c:v>
                </c:pt>
                <c:pt idx="46">
                  <c:v>0.7014229156031585</c:v>
                </c:pt>
                <c:pt idx="47">
                  <c:v>0.71587704649104389</c:v>
                </c:pt>
                <c:pt idx="48">
                  <c:v>0.71962194298663751</c:v>
                </c:pt>
                <c:pt idx="49">
                  <c:v>0.70842536440539428</c:v>
                </c:pt>
                <c:pt idx="50">
                  <c:v>0.68257866862015271</c:v>
                </c:pt>
                <c:pt idx="51">
                  <c:v>0.69832955847056788</c:v>
                </c:pt>
                <c:pt idx="52">
                  <c:v>0.65673716141053673</c:v>
                </c:pt>
                <c:pt idx="53">
                  <c:v>0.68698727840570784</c:v>
                </c:pt>
                <c:pt idx="54">
                  <c:v>0.686744292193746</c:v>
                </c:pt>
                <c:pt idx="55">
                  <c:v>0.68667862995536866</c:v>
                </c:pt>
                <c:pt idx="56">
                  <c:v>0.68023501088326033</c:v>
                </c:pt>
                <c:pt idx="57">
                  <c:v>0.67253831571488709</c:v>
                </c:pt>
                <c:pt idx="58">
                  <c:v>0.68556861773125177</c:v>
                </c:pt>
                <c:pt idx="59">
                  <c:v>0.69356650892079563</c:v>
                </c:pt>
                <c:pt idx="60">
                  <c:v>0.70708931812592735</c:v>
                </c:pt>
                <c:pt idx="61">
                  <c:v>0.68258635754378605</c:v>
                </c:pt>
                <c:pt idx="62">
                  <c:v>0.69249049148632669</c:v>
                </c:pt>
                <c:pt idx="63">
                  <c:v>0.70001333033639201</c:v>
                </c:pt>
                <c:pt idx="64">
                  <c:v>0.70870595945779236</c:v>
                </c:pt>
                <c:pt idx="65">
                  <c:v>0.71324422935748</c:v>
                </c:pt>
                <c:pt idx="66">
                  <c:v>0.70297361152353732</c:v>
                </c:pt>
                <c:pt idx="67">
                  <c:v>0.7191378822994321</c:v>
                </c:pt>
                <c:pt idx="68">
                  <c:v>0.70883467313075921</c:v>
                </c:pt>
                <c:pt idx="69">
                  <c:v>0.71418440556657692</c:v>
                </c:pt>
                <c:pt idx="70">
                  <c:v>0.70607554945219819</c:v>
                </c:pt>
                <c:pt idx="71">
                  <c:v>0.70503272448635346</c:v>
                </c:pt>
                <c:pt idx="72">
                  <c:v>0.69628670152865024</c:v>
                </c:pt>
                <c:pt idx="73">
                  <c:v>0.68305486793819181</c:v>
                </c:pt>
                <c:pt idx="74">
                  <c:v>0.68937989704151614</c:v>
                </c:pt>
                <c:pt idx="75">
                  <c:v>0.73691575345615423</c:v>
                </c:pt>
                <c:pt idx="76">
                  <c:v>0.71278013604133306</c:v>
                </c:pt>
                <c:pt idx="77">
                  <c:v>0.71643556637238737</c:v>
                </c:pt>
                <c:pt idx="78">
                  <c:v>0.72002390910487446</c:v>
                </c:pt>
                <c:pt idx="79">
                  <c:v>0.71061669830535901</c:v>
                </c:pt>
                <c:pt idx="80">
                  <c:v>0.720395742817179</c:v>
                </c:pt>
                <c:pt idx="81">
                  <c:v>0.73901977912138384</c:v>
                </c:pt>
                <c:pt idx="82">
                  <c:v>0.73771042573000212</c:v>
                </c:pt>
                <c:pt idx="83">
                  <c:v>0.73620259018443246</c:v>
                </c:pt>
                <c:pt idx="84">
                  <c:v>0.73932017716778764</c:v>
                </c:pt>
                <c:pt idx="85">
                  <c:v>0.74327550391086306</c:v>
                </c:pt>
                <c:pt idx="86">
                  <c:v>0.76147621424272027</c:v>
                </c:pt>
                <c:pt idx="87">
                  <c:v>0.75393053769884844</c:v>
                </c:pt>
                <c:pt idx="88">
                  <c:v>0.74992314860486353</c:v>
                </c:pt>
                <c:pt idx="89">
                  <c:v>0.75498149876326259</c:v>
                </c:pt>
                <c:pt idx="90">
                  <c:v>0.76009819486429775</c:v>
                </c:pt>
                <c:pt idx="91">
                  <c:v>0.75424069609990552</c:v>
                </c:pt>
                <c:pt idx="92">
                  <c:v>0.75873684788738527</c:v>
                </c:pt>
                <c:pt idx="93">
                  <c:v>0.76110708492593748</c:v>
                </c:pt>
                <c:pt idx="94">
                  <c:v>0.77300101368727991</c:v>
                </c:pt>
                <c:pt idx="95">
                  <c:v>0.75872938959025427</c:v>
                </c:pt>
                <c:pt idx="96">
                  <c:v>0.77140064225151517</c:v>
                </c:pt>
                <c:pt idx="97">
                  <c:v>0.79609814273647683</c:v>
                </c:pt>
                <c:pt idx="98">
                  <c:v>0.79307647733836939</c:v>
                </c:pt>
                <c:pt idx="99">
                  <c:v>0.80490170643721026</c:v>
                </c:pt>
                <c:pt idx="100">
                  <c:v>0.79572753693585641</c:v>
                </c:pt>
                <c:pt idx="101">
                  <c:v>0.78665362334414179</c:v>
                </c:pt>
                <c:pt idx="102">
                  <c:v>0.78681233070739931</c:v>
                </c:pt>
                <c:pt idx="103">
                  <c:v>0.77723160799211843</c:v>
                </c:pt>
                <c:pt idx="104">
                  <c:v>0.78266886408281866</c:v>
                </c:pt>
                <c:pt idx="105">
                  <c:v>0.78203736803777113</c:v>
                </c:pt>
                <c:pt idx="106">
                  <c:v>0.77375275536742905</c:v>
                </c:pt>
                <c:pt idx="107">
                  <c:v>0.77353288483143856</c:v>
                </c:pt>
                <c:pt idx="108">
                  <c:v>0.77519082790255589</c:v>
                </c:pt>
                <c:pt idx="109">
                  <c:v>0.76716380070108281</c:v>
                </c:pt>
                <c:pt idx="110">
                  <c:v>0.76838965724874908</c:v>
                </c:pt>
                <c:pt idx="111">
                  <c:v>0.76474324217551082</c:v>
                </c:pt>
                <c:pt idx="112">
                  <c:v>0.76571294134563084</c:v>
                </c:pt>
                <c:pt idx="113">
                  <c:v>0.77138945215777543</c:v>
                </c:pt>
                <c:pt idx="114">
                  <c:v>0.76563086826453075</c:v>
                </c:pt>
                <c:pt idx="115">
                  <c:v>0.7621906365070088</c:v>
                </c:pt>
                <c:pt idx="116">
                  <c:v>0.76523613319580275</c:v>
                </c:pt>
                <c:pt idx="117">
                  <c:v>0.76409472482077467</c:v>
                </c:pt>
                <c:pt idx="118">
                  <c:v>0.76877525182218676</c:v>
                </c:pt>
                <c:pt idx="119">
                  <c:v>0.76365795201492981</c:v>
                </c:pt>
                <c:pt idx="120">
                  <c:v>0.75996653333258579</c:v>
                </c:pt>
                <c:pt idx="121">
                  <c:v>0.76412166184445807</c:v>
                </c:pt>
                <c:pt idx="122">
                  <c:v>0.76269725441990266</c:v>
                </c:pt>
                <c:pt idx="123">
                  <c:v>0.75960792645539132</c:v>
                </c:pt>
                <c:pt idx="124">
                  <c:v>0.76487482071750545</c:v>
                </c:pt>
              </c:numCache>
            </c:numRef>
          </c:val>
          <c:smooth val="0"/>
          <c:extLst>
            <c:ext xmlns:c16="http://schemas.microsoft.com/office/drawing/2014/chart" uri="{C3380CC4-5D6E-409C-BE32-E72D297353CC}">
              <c16:uniqueId val="{00000000-AE5B-46D6-82E8-7077273D9626}"/>
            </c:ext>
          </c:extLst>
        </c:ser>
        <c:ser>
          <c:idx val="2"/>
          <c:order val="2"/>
          <c:tx>
            <c:strRef>
              <c:f>'Iron Ore'!$O$2</c:f>
              <c:strCache>
                <c:ptCount val="1"/>
                <c:pt idx="0">
                  <c:v>Lump and run of mine % In Iron</c:v>
                </c:pt>
              </c:strCache>
            </c:strRef>
          </c:tx>
          <c:spPr>
            <a:ln w="12700" cap="rnd">
              <a:solidFill>
                <a:schemeClr val="bg2">
                  <a:lumMod val="50000"/>
                </a:schemeClr>
              </a:solidFill>
              <a:round/>
            </a:ln>
            <a:effectLst/>
          </c:spPr>
          <c:marker>
            <c:symbol val="none"/>
          </c:marker>
          <c:cat>
            <c:numRef>
              <c:f>'Iron Ore'!$A$3:$A$127</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'Iron Ore'!$O$3:$O$127</c:f>
              <c:numCache>
                <c:formatCode>0.00%</c:formatCode>
                <c:ptCount val="125"/>
                <c:pt idx="0">
                  <c:v>0.43155390713852831</c:v>
                </c:pt>
                <c:pt idx="1">
                  <c:v>0.37851426872486105</c:v>
                </c:pt>
                <c:pt idx="2">
                  <c:v>0.39013373941971269</c:v>
                </c:pt>
                <c:pt idx="3">
                  <c:v>0.3882506149347309</c:v>
                </c:pt>
                <c:pt idx="4">
                  <c:v>0.42561184228058768</c:v>
                </c:pt>
                <c:pt idx="5">
                  <c:v>0.35305936047772063</c:v>
                </c:pt>
                <c:pt idx="6">
                  <c:v>0.39143892541376546</c:v>
                </c:pt>
                <c:pt idx="7">
                  <c:v>0.40158702119709777</c:v>
                </c:pt>
                <c:pt idx="8">
                  <c:v>0.43218449951857368</c:v>
                </c:pt>
                <c:pt idx="9">
                  <c:v>0.39410059665712222</c:v>
                </c:pt>
                <c:pt idx="10">
                  <c:v>0.37201661157652222</c:v>
                </c:pt>
                <c:pt idx="11">
                  <c:v>0.42309346851914836</c:v>
                </c:pt>
                <c:pt idx="12">
                  <c:v>0.40324552288861926</c:v>
                </c:pt>
                <c:pt idx="13">
                  <c:v>0.38329622329307239</c:v>
                </c:pt>
                <c:pt idx="14">
                  <c:v>0.35326479571523717</c:v>
                </c:pt>
                <c:pt idx="15">
                  <c:v>0.35374918713167675</c:v>
                </c:pt>
                <c:pt idx="16">
                  <c:v>0.38586847260195295</c:v>
                </c:pt>
                <c:pt idx="17">
                  <c:v>0.36210535569421265</c:v>
                </c:pt>
                <c:pt idx="18">
                  <c:v>0.32387433223300899</c:v>
                </c:pt>
                <c:pt idx="19">
                  <c:v>0.32176628772567578</c:v>
                </c:pt>
                <c:pt idx="20">
                  <c:v>0.36768574478447658</c:v>
                </c:pt>
                <c:pt idx="21">
                  <c:v>0.34375091433862287</c:v>
                </c:pt>
                <c:pt idx="22">
                  <c:v>0.34046662550064516</c:v>
                </c:pt>
                <c:pt idx="23">
                  <c:v>0.34739560317634005</c:v>
                </c:pt>
                <c:pt idx="24">
                  <c:v>0.31684776397703335</c:v>
                </c:pt>
                <c:pt idx="25">
                  <c:v>0.36025978764416006</c:v>
                </c:pt>
                <c:pt idx="26">
                  <c:v>0.32898668382850466</c:v>
                </c:pt>
                <c:pt idx="27">
                  <c:v>0.32952241003341909</c:v>
                </c:pt>
                <c:pt idx="28">
                  <c:v>0.36172974112858997</c:v>
                </c:pt>
                <c:pt idx="29">
                  <c:v>0.337604061734048</c:v>
                </c:pt>
                <c:pt idx="30">
                  <c:v>0.34273064009777221</c:v>
                </c:pt>
                <c:pt idx="31">
                  <c:v>0.35736482467220643</c:v>
                </c:pt>
                <c:pt idx="32">
                  <c:v>0.33442219730803102</c:v>
                </c:pt>
                <c:pt idx="33">
                  <c:v>0.28835847263561659</c:v>
                </c:pt>
                <c:pt idx="34">
                  <c:v>0.29484080306837868</c:v>
                </c:pt>
                <c:pt idx="35">
                  <c:v>0.29412496619068856</c:v>
                </c:pt>
                <c:pt idx="36">
                  <c:v>0.31170775447125676</c:v>
                </c:pt>
                <c:pt idx="37">
                  <c:v>0.30471826561632531</c:v>
                </c:pt>
                <c:pt idx="38">
                  <c:v>0.31482321725568568</c:v>
                </c:pt>
                <c:pt idx="39">
                  <c:v>0.30067951492025285</c:v>
                </c:pt>
                <c:pt idx="40">
                  <c:v>0.31676828365931026</c:v>
                </c:pt>
                <c:pt idx="41">
                  <c:v>0.30456216989873036</c:v>
                </c:pt>
                <c:pt idx="42">
                  <c:v>0.29647974653618459</c:v>
                </c:pt>
                <c:pt idx="43">
                  <c:v>0.29843104934004278</c:v>
                </c:pt>
                <c:pt idx="44">
                  <c:v>0.29533854978450791</c:v>
                </c:pt>
                <c:pt idx="45">
                  <c:v>0.28080256334400283</c:v>
                </c:pt>
                <c:pt idx="46">
                  <c:v>0.29609128195399337</c:v>
                </c:pt>
                <c:pt idx="47">
                  <c:v>0.27867835381789868</c:v>
                </c:pt>
                <c:pt idx="48">
                  <c:v>0.27214348631524476</c:v>
                </c:pt>
                <c:pt idx="49">
                  <c:v>0.28443860761963596</c:v>
                </c:pt>
                <c:pt idx="50">
                  <c:v>0.31269009453171104</c:v>
                </c:pt>
                <c:pt idx="51">
                  <c:v>0.29688411849913049</c:v>
                </c:pt>
                <c:pt idx="52">
                  <c:v>0.33471121163659412</c:v>
                </c:pt>
                <c:pt idx="53">
                  <c:v>0.30480094890051918</c:v>
                </c:pt>
                <c:pt idx="54">
                  <c:v>0.30941780390964235</c:v>
                </c:pt>
                <c:pt idx="55">
                  <c:v>0.30726824713365225</c:v>
                </c:pt>
                <c:pt idx="56">
                  <c:v>0.31524671989343639</c:v>
                </c:pt>
                <c:pt idx="57">
                  <c:v>0.31795302143182974</c:v>
                </c:pt>
                <c:pt idx="58">
                  <c:v>0.30945208026137527</c:v>
                </c:pt>
                <c:pt idx="59">
                  <c:v>0.29970623815041797</c:v>
                </c:pt>
                <c:pt idx="60">
                  <c:v>0.28828059957675423</c:v>
                </c:pt>
                <c:pt idx="61">
                  <c:v>0.31209222105587664</c:v>
                </c:pt>
                <c:pt idx="62">
                  <c:v>0.30378324088912001</c:v>
                </c:pt>
                <c:pt idx="63">
                  <c:v>0.29518338708799086</c:v>
                </c:pt>
                <c:pt idx="64">
                  <c:v>0.28513404286135258</c:v>
                </c:pt>
                <c:pt idx="65">
                  <c:v>0.28320239590097979</c:v>
                </c:pt>
                <c:pt idx="66">
                  <c:v>0.2958641964054779</c:v>
                </c:pt>
                <c:pt idx="67">
                  <c:v>0.27918684162562168</c:v>
                </c:pt>
                <c:pt idx="68">
                  <c:v>0.28544526206524307</c:v>
                </c:pt>
                <c:pt idx="69">
                  <c:v>0.28291203988747621</c:v>
                </c:pt>
                <c:pt idx="70">
                  <c:v>0.28971138919696948</c:v>
                </c:pt>
                <c:pt idx="71">
                  <c:v>0.29008088837824914</c:v>
                </c:pt>
                <c:pt idx="72">
                  <c:v>0.30080151157998014</c:v>
                </c:pt>
                <c:pt idx="73">
                  <c:v>0.3133760264499818</c:v>
                </c:pt>
                <c:pt idx="74">
                  <c:v>0.30619396737385651</c:v>
                </c:pt>
                <c:pt idx="75">
                  <c:v>0.26023753559409091</c:v>
                </c:pt>
                <c:pt idx="76">
                  <c:v>0.28032213737691392</c:v>
                </c:pt>
                <c:pt idx="77">
                  <c:v>0.28019225496413991</c:v>
                </c:pt>
                <c:pt idx="78">
                  <c:v>0.27524738383164782</c:v>
                </c:pt>
                <c:pt idx="79">
                  <c:v>0.28550896380595575</c:v>
                </c:pt>
                <c:pt idx="80">
                  <c:v>0.27415528689594759</c:v>
                </c:pt>
                <c:pt idx="81">
                  <c:v>0.25380753917897525</c:v>
                </c:pt>
                <c:pt idx="82">
                  <c:v>0.25707743239467729</c:v>
                </c:pt>
                <c:pt idx="83">
                  <c:v>0.25842137425059153</c:v>
                </c:pt>
                <c:pt idx="84">
                  <c:v>0.25942317744920662</c:v>
                </c:pt>
                <c:pt idx="85">
                  <c:v>0.25273841886233644</c:v>
                </c:pt>
                <c:pt idx="86">
                  <c:v>0.2345789570487076</c:v>
                </c:pt>
                <c:pt idx="87">
                  <c:v>0.24282811385355882</c:v>
                </c:pt>
                <c:pt idx="88">
                  <c:v>0.24204428169410511</c:v>
                </c:pt>
                <c:pt idx="89">
                  <c:v>0.24095392420705453</c:v>
                </c:pt>
                <c:pt idx="90">
                  <c:v>0.23492168560985427</c:v>
                </c:pt>
                <c:pt idx="91">
                  <c:v>0.24170232129347424</c:v>
                </c:pt>
                <c:pt idx="92">
                  <c:v>0.2377808851331317</c:v>
                </c:pt>
                <c:pt idx="93">
                  <c:v>0.2355592611132093</c:v>
                </c:pt>
                <c:pt idx="94">
                  <c:v>0.22290300428880661</c:v>
                </c:pt>
                <c:pt idx="95">
                  <c:v>0.23730858592535461</c:v>
                </c:pt>
                <c:pt idx="96">
                  <c:v>0.22622528160770283</c:v>
                </c:pt>
                <c:pt idx="97">
                  <c:v>0.20010436759470751</c:v>
                </c:pt>
                <c:pt idx="98">
                  <c:v>0.20218347126045563</c:v>
                </c:pt>
                <c:pt idx="99">
                  <c:v>0.19160675088223644</c:v>
                </c:pt>
                <c:pt idx="100">
                  <c:v>0.20128713475769439</c:v>
                </c:pt>
                <c:pt idx="101">
                  <c:v>0.21009615708873311</c:v>
                </c:pt>
                <c:pt idx="102">
                  <c:v>0.21054275394695618</c:v>
                </c:pt>
                <c:pt idx="103">
                  <c:v>0.22001629437358111</c:v>
                </c:pt>
                <c:pt idx="104">
                  <c:v>0.21372088576565562</c:v>
                </c:pt>
                <c:pt idx="105">
                  <c:v>0.21420662177357674</c:v>
                </c:pt>
                <c:pt idx="106">
                  <c:v>0.22327312713810507</c:v>
                </c:pt>
                <c:pt idx="107">
                  <c:v>0.22363095678631556</c:v>
                </c:pt>
                <c:pt idx="108">
                  <c:v>0.22254649141442984</c:v>
                </c:pt>
                <c:pt idx="109">
                  <c:v>0.2309831218683264</c:v>
                </c:pt>
                <c:pt idx="110">
                  <c:v>0.22957257332275463</c:v>
                </c:pt>
                <c:pt idx="111">
                  <c:v>0.23259173769266309</c:v>
                </c:pt>
                <c:pt idx="112">
                  <c:v>0.2314573061129272</c:v>
                </c:pt>
                <c:pt idx="113">
                  <c:v>0.22543148579160865</c:v>
                </c:pt>
                <c:pt idx="114">
                  <c:v>0.23192931180786544</c:v>
                </c:pt>
                <c:pt idx="115">
                  <c:v>0.2359233440683694</c:v>
                </c:pt>
                <c:pt idx="116">
                  <c:v>0.23218340396716586</c:v>
                </c:pt>
                <c:pt idx="117">
                  <c:v>0.23405700705031007</c:v>
                </c:pt>
                <c:pt idx="118">
                  <c:v>0.22863798171636746</c:v>
                </c:pt>
                <c:pt idx="119">
                  <c:v>0.23281509846016357</c:v>
                </c:pt>
                <c:pt idx="120">
                  <c:v>0.23654647036750151</c:v>
                </c:pt>
                <c:pt idx="121">
                  <c:v>0.23276533503115704</c:v>
                </c:pt>
                <c:pt idx="122">
                  <c:v>0.23535686682339918</c:v>
                </c:pt>
                <c:pt idx="123">
                  <c:v>0.23661942816882339</c:v>
                </c:pt>
                <c:pt idx="124">
                  <c:v>0.23088766655415696</c:v>
                </c:pt>
              </c:numCache>
            </c:numRef>
          </c:val>
          <c:smooth val="0"/>
          <c:extLst>
            <c:ext xmlns:c16="http://schemas.microsoft.com/office/drawing/2014/chart" uri="{C3380CC4-5D6E-409C-BE32-E72D297353CC}">
              <c16:uniqueId val="{00000001-AE5B-46D6-82E8-7077273D9626}"/>
            </c:ext>
          </c:extLst>
        </c:ser>
        <c:dLbls>
          <c:showLegendKey val="0"/>
          <c:showVal val="0"/>
          <c:showCatName val="0"/>
          <c:showSerName val="0"/>
          <c:showPercent val="0"/>
          <c:showBubbleSize val="0"/>
        </c:dLbls>
        <c:marker val="1"/>
        <c:smooth val="0"/>
        <c:axId val="1695244671"/>
        <c:axId val="1695238847"/>
      </c:lineChart>
      <c:lineChart>
        <c:grouping val="standard"/>
        <c:varyColors val="0"/>
        <c:ser>
          <c:idx val="0"/>
          <c:order val="0"/>
          <c:tx>
            <c:strRef>
              <c:f>'Iron Ore'!$M$2</c:f>
              <c:strCache>
                <c:ptCount val="1"/>
                <c:pt idx="0">
                  <c:v>Pellets, sinters and briquette s% In Iron</c:v>
                </c:pt>
              </c:strCache>
            </c:strRef>
          </c:tx>
          <c:spPr>
            <a:ln w="12700" cap="rnd">
              <a:solidFill>
                <a:srgbClr val="00B050"/>
              </a:solidFill>
              <a:round/>
            </a:ln>
            <a:effectLst/>
          </c:spPr>
          <c:marker>
            <c:symbol val="none"/>
          </c:marker>
          <c:cat>
            <c:numRef>
              <c:f>'Iron Ore'!$A$3:$A$127</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'Iron Ore'!$M$3:$M$127</c:f>
              <c:numCache>
                <c:formatCode>0.00%</c:formatCode>
                <c:ptCount val="125"/>
                <c:pt idx="0">
                  <c:v>1.6171491268752461E-2</c:v>
                </c:pt>
                <c:pt idx="1">
                  <c:v>1.7211945708749794E-2</c:v>
                </c:pt>
                <c:pt idx="2">
                  <c:v>1.785780399750176E-2</c:v>
                </c:pt>
                <c:pt idx="3">
                  <c:v>1.5683647903961075E-2</c:v>
                </c:pt>
                <c:pt idx="4">
                  <c:v>1.0042536669168399E-2</c:v>
                </c:pt>
                <c:pt idx="5">
                  <c:v>1.1932437546755023E-3</c:v>
                </c:pt>
                <c:pt idx="6">
                  <c:v>4.6495894747687165E-3</c:v>
                </c:pt>
                <c:pt idx="7">
                  <c:v>9.4464352148914237E-3</c:v>
                </c:pt>
                <c:pt idx="8">
                  <c:v>2.3316801890646481E-3</c:v>
                </c:pt>
                <c:pt idx="9">
                  <c:v>9.244394045500497E-3</c:v>
                </c:pt>
                <c:pt idx="10">
                  <c:v>2.3089940606022099E-3</c:v>
                </c:pt>
                <c:pt idx="11">
                  <c:v>0</c:v>
                </c:pt>
                <c:pt idx="12">
                  <c:v>9.8164858243736282E-3</c:v>
                </c:pt>
                <c:pt idx="13">
                  <c:v>3.7267806659448395E-3</c:v>
                </c:pt>
                <c:pt idx="14">
                  <c:v>5.5156233120749925E-3</c:v>
                </c:pt>
                <c:pt idx="15">
                  <c:v>0</c:v>
                </c:pt>
                <c:pt idx="16">
                  <c:v>4.9019319598192701E-3</c:v>
                </c:pt>
                <c:pt idx="17">
                  <c:v>1.6771662255035827E-3</c:v>
                </c:pt>
                <c:pt idx="18">
                  <c:v>5.1546048804230931E-3</c:v>
                </c:pt>
                <c:pt idx="19">
                  <c:v>5.6705527910035543E-7</c:v>
                </c:pt>
                <c:pt idx="20">
                  <c:v>2.9325376511134603E-3</c:v>
                </c:pt>
                <c:pt idx="21">
                  <c:v>2.7489148275286006E-3</c:v>
                </c:pt>
                <c:pt idx="22">
                  <c:v>3.9627099250941732E-3</c:v>
                </c:pt>
                <c:pt idx="23">
                  <c:v>5.3735481041358741E-3</c:v>
                </c:pt>
                <c:pt idx="24">
                  <c:v>3.199734881322555E-3</c:v>
                </c:pt>
                <c:pt idx="25">
                  <c:v>4.2846979483530771E-3</c:v>
                </c:pt>
                <c:pt idx="26">
                  <c:v>1.9114713522043981E-3</c:v>
                </c:pt>
                <c:pt idx="27">
                  <c:v>3.167557476244978E-3</c:v>
                </c:pt>
                <c:pt idx="28">
                  <c:v>0</c:v>
                </c:pt>
                <c:pt idx="29">
                  <c:v>5.3869151830204439E-7</c:v>
                </c:pt>
                <c:pt idx="30">
                  <c:v>0</c:v>
                </c:pt>
                <c:pt idx="31">
                  <c:v>3.9455474703045182E-3</c:v>
                </c:pt>
                <c:pt idx="32">
                  <c:v>2.0685303698369691E-3</c:v>
                </c:pt>
                <c:pt idx="33">
                  <c:v>8.9548828161173915E-3</c:v>
                </c:pt>
                <c:pt idx="34">
                  <c:v>5.5724616784332999E-3</c:v>
                </c:pt>
                <c:pt idx="35">
                  <c:v>8.300102405955764E-3</c:v>
                </c:pt>
                <c:pt idx="36">
                  <c:v>9.0111560070187859E-3</c:v>
                </c:pt>
                <c:pt idx="37">
                  <c:v>6.4359539944356678E-3</c:v>
                </c:pt>
                <c:pt idx="38">
                  <c:v>6.4998157976720447E-3</c:v>
                </c:pt>
                <c:pt idx="39">
                  <c:v>1.248589908078503E-2</c:v>
                </c:pt>
                <c:pt idx="40">
                  <c:v>1.0226615595947213E-2</c:v>
                </c:pt>
                <c:pt idx="41">
                  <c:v>5.2439606456458664E-3</c:v>
                </c:pt>
                <c:pt idx="42">
                  <c:v>5.9272777992431447E-3</c:v>
                </c:pt>
                <c:pt idx="43">
                  <c:v>9.7184699781436464E-3</c:v>
                </c:pt>
                <c:pt idx="44">
                  <c:v>2.8447713230806649E-3</c:v>
                </c:pt>
                <c:pt idx="45">
                  <c:v>1.0748188867941114E-2</c:v>
                </c:pt>
                <c:pt idx="46">
                  <c:v>2.4858024428480521E-3</c:v>
                </c:pt>
                <c:pt idx="47">
                  <c:v>5.4445996910573984E-3</c:v>
                </c:pt>
                <c:pt idx="48">
                  <c:v>8.2345706981176315E-3</c:v>
                </c:pt>
                <c:pt idx="49">
                  <c:v>7.136027974969753E-3</c:v>
                </c:pt>
                <c:pt idx="50">
                  <c:v>4.73123684813616E-3</c:v>
                </c:pt>
                <c:pt idx="51">
                  <c:v>4.7863230303016816E-3</c:v>
                </c:pt>
                <c:pt idx="52">
                  <c:v>8.5516269528691045E-3</c:v>
                </c:pt>
                <c:pt idx="53">
                  <c:v>8.2117726937729479E-3</c:v>
                </c:pt>
                <c:pt idx="54">
                  <c:v>3.837903896611641E-3</c:v>
                </c:pt>
                <c:pt idx="55">
                  <c:v>6.0531229109791092E-3</c:v>
                </c:pt>
                <c:pt idx="56">
                  <c:v>4.5182692233033525E-3</c:v>
                </c:pt>
                <c:pt idx="57">
                  <c:v>9.5086628532831344E-3</c:v>
                </c:pt>
                <c:pt idx="58">
                  <c:v>4.9793020073729544E-3</c:v>
                </c:pt>
                <c:pt idx="59">
                  <c:v>6.7272529287864024E-3</c:v>
                </c:pt>
                <c:pt idx="60">
                  <c:v>4.6300822973184778E-3</c:v>
                </c:pt>
                <c:pt idx="61">
                  <c:v>5.3214214003373785E-3</c:v>
                </c:pt>
                <c:pt idx="62">
                  <c:v>3.7262676245533228E-3</c:v>
                </c:pt>
                <c:pt idx="63">
                  <c:v>4.8032825756171016E-3</c:v>
                </c:pt>
                <c:pt idx="64">
                  <c:v>6.1599976808551019E-3</c:v>
                </c:pt>
                <c:pt idx="65">
                  <c:v>3.5533747415401706E-3</c:v>
                </c:pt>
                <c:pt idx="66">
                  <c:v>1.1621920709847635E-3</c:v>
                </c:pt>
                <c:pt idx="67">
                  <c:v>1.6752760749462893E-3</c:v>
                </c:pt>
                <c:pt idx="68">
                  <c:v>5.7200648039977924E-3</c:v>
                </c:pt>
                <c:pt idx="69">
                  <c:v>2.9035545459468503E-3</c:v>
                </c:pt>
                <c:pt idx="70">
                  <c:v>4.2130613508324088E-3</c:v>
                </c:pt>
                <c:pt idx="71">
                  <c:v>4.8863871353973572E-3</c:v>
                </c:pt>
                <c:pt idx="72">
                  <c:v>2.911786891369725E-3</c:v>
                </c:pt>
                <c:pt idx="73">
                  <c:v>3.5691158050574004E-3</c:v>
                </c:pt>
                <c:pt idx="74">
                  <c:v>4.4261453632149731E-3</c:v>
                </c:pt>
                <c:pt idx="75">
                  <c:v>2.8467041711323711E-3</c:v>
                </c:pt>
                <c:pt idx="76">
                  <c:v>6.8977297738223873E-3</c:v>
                </c:pt>
                <c:pt idx="77">
                  <c:v>3.3721772018889978E-3</c:v>
                </c:pt>
                <c:pt idx="78">
                  <c:v>4.7287017352823498E-3</c:v>
                </c:pt>
                <c:pt idx="79">
                  <c:v>3.8743501256972603E-3</c:v>
                </c:pt>
                <c:pt idx="80">
                  <c:v>5.4489655282285608E-3</c:v>
                </c:pt>
                <c:pt idx="81">
                  <c:v>7.1726839073678189E-3</c:v>
                </c:pt>
                <c:pt idx="82">
                  <c:v>5.1722156528623379E-3</c:v>
                </c:pt>
                <c:pt idx="83">
                  <c:v>5.376047809693447E-3</c:v>
                </c:pt>
                <c:pt idx="84">
                  <c:v>1.256653810838057E-3</c:v>
                </c:pt>
                <c:pt idx="85">
                  <c:v>3.9860756154107228E-3</c:v>
                </c:pt>
                <c:pt idx="86">
                  <c:v>3.9448287085720552E-3</c:v>
                </c:pt>
                <c:pt idx="87">
                  <c:v>3.2413484475926615E-3</c:v>
                </c:pt>
                <c:pt idx="88">
                  <c:v>8.0325697010314046E-3</c:v>
                </c:pt>
                <c:pt idx="89">
                  <c:v>4.064577029682776E-3</c:v>
                </c:pt>
                <c:pt idx="90">
                  <c:v>4.9801195258480525E-3</c:v>
                </c:pt>
                <c:pt idx="91">
                  <c:v>4.0569826066201228E-3</c:v>
                </c:pt>
                <c:pt idx="92">
                  <c:v>3.4822669794830588E-3</c:v>
                </c:pt>
                <c:pt idx="93">
                  <c:v>3.3336539608532618E-3</c:v>
                </c:pt>
                <c:pt idx="94">
                  <c:v>4.0959820239134326E-3</c:v>
                </c:pt>
                <c:pt idx="95">
                  <c:v>3.9620244843910626E-3</c:v>
                </c:pt>
                <c:pt idx="96">
                  <c:v>2.3740761407819739E-3</c:v>
                </c:pt>
                <c:pt idx="97">
                  <c:v>3.7974896688157535E-3</c:v>
                </c:pt>
                <c:pt idx="98">
                  <c:v>4.7400514011749469E-3</c:v>
                </c:pt>
                <c:pt idx="99">
                  <c:v>3.4915426805533609E-3</c:v>
                </c:pt>
                <c:pt idx="100">
                  <c:v>2.9853283064493214E-3</c:v>
                </c:pt>
                <c:pt idx="101">
                  <c:v>3.2502195671251038E-3</c:v>
                </c:pt>
                <c:pt idx="102">
                  <c:v>2.6449153456445797E-3</c:v>
                </c:pt>
                <c:pt idx="103">
                  <c:v>2.7520976343004132E-3</c:v>
                </c:pt>
                <c:pt idx="104">
                  <c:v>3.6102501515257106E-3</c:v>
                </c:pt>
                <c:pt idx="105">
                  <c:v>3.7560101886521717E-3</c:v>
                </c:pt>
                <c:pt idx="106">
                  <c:v>2.9741174944659414E-3</c:v>
                </c:pt>
                <c:pt idx="107">
                  <c:v>2.8361583822458765E-3</c:v>
                </c:pt>
                <c:pt idx="108">
                  <c:v>2.2626806830142324E-3</c:v>
                </c:pt>
                <c:pt idx="109">
                  <c:v>1.8530774305907671E-3</c:v>
                </c:pt>
                <c:pt idx="110">
                  <c:v>2.0377694284961908E-3</c:v>
                </c:pt>
                <c:pt idx="111">
                  <c:v>2.6650201318260507E-3</c:v>
                </c:pt>
                <c:pt idx="112">
                  <c:v>2.8297525414419655E-3</c:v>
                </c:pt>
                <c:pt idx="113">
                  <c:v>3.1790620506159262E-3</c:v>
                </c:pt>
                <c:pt idx="114">
                  <c:v>2.4398199276037215E-3</c:v>
                </c:pt>
                <c:pt idx="115">
                  <c:v>1.8860194246218078E-3</c:v>
                </c:pt>
                <c:pt idx="116">
                  <c:v>2.5804628370313543E-3</c:v>
                </c:pt>
                <c:pt idx="117">
                  <c:v>1.848268128915114E-3</c:v>
                </c:pt>
                <c:pt idx="118">
                  <c:v>2.5867664614458571E-3</c:v>
                </c:pt>
                <c:pt idx="119">
                  <c:v>3.5269495249065324E-3</c:v>
                </c:pt>
                <c:pt idx="120">
                  <c:v>3.4869962999125792E-3</c:v>
                </c:pt>
                <c:pt idx="121">
                  <c:v>3.1130031243849208E-3</c:v>
                </c:pt>
                <c:pt idx="122">
                  <c:v>1.9458787566981805E-3</c:v>
                </c:pt>
                <c:pt idx="123">
                  <c:v>3.7726453757852469E-3</c:v>
                </c:pt>
                <c:pt idx="124">
                  <c:v>4.2375127283376113E-3</c:v>
                </c:pt>
              </c:numCache>
            </c:numRef>
          </c:val>
          <c:smooth val="0"/>
          <c:extLst>
            <c:ext xmlns:c16="http://schemas.microsoft.com/office/drawing/2014/chart" uri="{C3380CC4-5D6E-409C-BE32-E72D297353CC}">
              <c16:uniqueId val="{00000002-AE5B-46D6-82E8-7077273D9626}"/>
            </c:ext>
          </c:extLst>
        </c:ser>
        <c:dLbls>
          <c:showLegendKey val="0"/>
          <c:showVal val="0"/>
          <c:showCatName val="0"/>
          <c:showSerName val="0"/>
          <c:showPercent val="0"/>
          <c:showBubbleSize val="0"/>
        </c:dLbls>
        <c:marker val="1"/>
        <c:smooth val="0"/>
        <c:axId val="728722735"/>
        <c:axId val="728708175"/>
      </c:lineChart>
      <c:dateAx>
        <c:axId val="1695244671"/>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238847"/>
        <c:crosses val="autoZero"/>
        <c:auto val="1"/>
        <c:lblOffset val="100"/>
        <c:baseTimeUnit val="months"/>
      </c:dateAx>
      <c:valAx>
        <c:axId val="169523884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r>
                  <a:rPr lang="en-US" b="1"/>
                  <a:t> % Share Of</a:t>
                </a:r>
                <a:r>
                  <a:rPr lang="en-US" b="1" baseline="0"/>
                  <a:t> Export</a:t>
                </a:r>
                <a:endParaRPr lang="en-US" b="1"/>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244671"/>
        <c:crosses val="autoZero"/>
        <c:crossBetween val="between"/>
      </c:valAx>
      <c:valAx>
        <c:axId val="728708175"/>
        <c:scaling>
          <c:orientation val="minMax"/>
        </c:scaling>
        <c:delete val="1"/>
        <c:axPos val="r"/>
        <c:numFmt formatCode="0.00%" sourceLinked="1"/>
        <c:majorTickMark val="out"/>
        <c:minorTickMark val="none"/>
        <c:tickLblPos val="nextTo"/>
        <c:crossAx val="728722735"/>
        <c:crosses val="max"/>
        <c:crossBetween val="between"/>
      </c:valAx>
      <c:dateAx>
        <c:axId val="728722735"/>
        <c:scaling>
          <c:orientation val="minMax"/>
        </c:scaling>
        <c:delete val="1"/>
        <c:axPos val="b"/>
        <c:numFmt formatCode="mmm\–yy" sourceLinked="1"/>
        <c:majorTickMark val="out"/>
        <c:minorTickMark val="none"/>
        <c:tickLblPos val="nextTo"/>
        <c:crossAx val="728708175"/>
        <c:crosses val="autoZero"/>
        <c:auto val="1"/>
        <c:lblOffset val="100"/>
        <c:baseTimeUnit val="months"/>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37322768282284"/>
          <c:y val="9.7777777777777783E-2"/>
          <c:w val="0.83327194720129005"/>
          <c:h val="0.66325179352580932"/>
        </c:manualLayout>
      </c:layout>
      <c:areaChart>
        <c:grouping val="standard"/>
        <c:varyColors val="0"/>
        <c:ser>
          <c:idx val="0"/>
          <c:order val="0"/>
          <c:tx>
            <c:strRef>
              <c:f>'Total Resources and energy'!$E$2</c:f>
              <c:strCache>
                <c:ptCount val="1"/>
                <c:pt idx="0">
                  <c:v>Energy Total Exploration Expenditure</c:v>
                </c:pt>
              </c:strCache>
            </c:strRef>
          </c:tx>
          <c:spPr>
            <a:solidFill>
              <a:schemeClr val="bg1">
                <a:lumMod val="85000"/>
              </a:schemeClr>
            </a:solidFill>
            <a:ln>
              <a:noFill/>
            </a:ln>
            <a:effectLst/>
          </c:spPr>
          <c:cat>
            <c:numRef>
              <c:f>'Total Resources and energy'!$A$3:$A$127</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'Total Resources and energy'!$E$3:$E$127</c:f>
              <c:numCache>
                <c:formatCode>0.00</c:formatCode>
                <c:ptCount val="125"/>
                <c:pt idx="0">
                  <c:v>178.2</c:v>
                </c:pt>
                <c:pt idx="1">
                  <c:v>145.4</c:v>
                </c:pt>
                <c:pt idx="2">
                  <c:v>180.8</c:v>
                </c:pt>
                <c:pt idx="3">
                  <c:v>156.69999999999999</c:v>
                </c:pt>
                <c:pt idx="4">
                  <c:v>134.80000000000001</c:v>
                </c:pt>
                <c:pt idx="5">
                  <c:v>146</c:v>
                </c:pt>
                <c:pt idx="6">
                  <c:v>109.8</c:v>
                </c:pt>
                <c:pt idx="7">
                  <c:v>183.7</c:v>
                </c:pt>
                <c:pt idx="8">
                  <c:v>107.7</c:v>
                </c:pt>
                <c:pt idx="9">
                  <c:v>113.2</c:v>
                </c:pt>
                <c:pt idx="10">
                  <c:v>150.4</c:v>
                </c:pt>
                <c:pt idx="11">
                  <c:v>196.2</c:v>
                </c:pt>
                <c:pt idx="12">
                  <c:v>135.6</c:v>
                </c:pt>
                <c:pt idx="13">
                  <c:v>162.69999999999999</c:v>
                </c:pt>
                <c:pt idx="14">
                  <c:v>147.5</c:v>
                </c:pt>
                <c:pt idx="15">
                  <c:v>140.4</c:v>
                </c:pt>
                <c:pt idx="16">
                  <c:v>120.9</c:v>
                </c:pt>
                <c:pt idx="17">
                  <c:v>133</c:v>
                </c:pt>
                <c:pt idx="18">
                  <c:v>193.3</c:v>
                </c:pt>
                <c:pt idx="19">
                  <c:v>189.7</c:v>
                </c:pt>
                <c:pt idx="20">
                  <c:v>128.6</c:v>
                </c:pt>
                <c:pt idx="21">
                  <c:v>206.9</c:v>
                </c:pt>
                <c:pt idx="22">
                  <c:v>207.9</c:v>
                </c:pt>
                <c:pt idx="23">
                  <c:v>206</c:v>
                </c:pt>
                <c:pt idx="24">
                  <c:v>151.5</c:v>
                </c:pt>
                <c:pt idx="25">
                  <c:v>183.2</c:v>
                </c:pt>
                <c:pt idx="26">
                  <c:v>222.1</c:v>
                </c:pt>
                <c:pt idx="27">
                  <c:v>260</c:v>
                </c:pt>
                <c:pt idx="28">
                  <c:v>180.1</c:v>
                </c:pt>
                <c:pt idx="29">
                  <c:v>230.1</c:v>
                </c:pt>
                <c:pt idx="30">
                  <c:v>148.19999999999999</c:v>
                </c:pt>
                <c:pt idx="31">
                  <c:v>243.1</c:v>
                </c:pt>
                <c:pt idx="32">
                  <c:v>273.7</c:v>
                </c:pt>
                <c:pt idx="33">
                  <c:v>340.2</c:v>
                </c:pt>
                <c:pt idx="34">
                  <c:v>202.8</c:v>
                </c:pt>
                <c:pt idx="35">
                  <c:v>261.8</c:v>
                </c:pt>
                <c:pt idx="36">
                  <c:v>237.6</c:v>
                </c:pt>
                <c:pt idx="37">
                  <c:v>205</c:v>
                </c:pt>
                <c:pt idx="38">
                  <c:v>211.5</c:v>
                </c:pt>
                <c:pt idx="39">
                  <c:v>192.1</c:v>
                </c:pt>
                <c:pt idx="40">
                  <c:v>167.9</c:v>
                </c:pt>
                <c:pt idx="41">
                  <c:v>173</c:v>
                </c:pt>
                <c:pt idx="42">
                  <c:v>227.5</c:v>
                </c:pt>
                <c:pt idx="43">
                  <c:v>253.9</c:v>
                </c:pt>
                <c:pt idx="44">
                  <c:v>307.5</c:v>
                </c:pt>
                <c:pt idx="45">
                  <c:v>281.10000000000002</c:v>
                </c:pt>
                <c:pt idx="46">
                  <c:v>246.6</c:v>
                </c:pt>
                <c:pt idx="47">
                  <c:v>284</c:v>
                </c:pt>
                <c:pt idx="48">
                  <c:v>214.1</c:v>
                </c:pt>
                <c:pt idx="49">
                  <c:v>197.1</c:v>
                </c:pt>
                <c:pt idx="50">
                  <c:v>236.5</c:v>
                </c:pt>
                <c:pt idx="51">
                  <c:v>293.5</c:v>
                </c:pt>
                <c:pt idx="52">
                  <c:v>281.2</c:v>
                </c:pt>
                <c:pt idx="53">
                  <c:v>268.60000000000002</c:v>
                </c:pt>
                <c:pt idx="54">
                  <c:v>254.1</c:v>
                </c:pt>
                <c:pt idx="55">
                  <c:v>315.2</c:v>
                </c:pt>
                <c:pt idx="56">
                  <c:v>183.9</c:v>
                </c:pt>
                <c:pt idx="57">
                  <c:v>283</c:v>
                </c:pt>
                <c:pt idx="58">
                  <c:v>243.9</c:v>
                </c:pt>
                <c:pt idx="59">
                  <c:v>323.2</c:v>
                </c:pt>
                <c:pt idx="60">
                  <c:v>302.2</c:v>
                </c:pt>
                <c:pt idx="61">
                  <c:v>322.89999999999998</c:v>
                </c:pt>
                <c:pt idx="62">
                  <c:v>326.10000000000002</c:v>
                </c:pt>
                <c:pt idx="63">
                  <c:v>388.3</c:v>
                </c:pt>
                <c:pt idx="64">
                  <c:v>325.2</c:v>
                </c:pt>
                <c:pt idx="65">
                  <c:v>444.8</c:v>
                </c:pt>
                <c:pt idx="66">
                  <c:v>563.79999999999995</c:v>
                </c:pt>
                <c:pt idx="67">
                  <c:v>632.1</c:v>
                </c:pt>
                <c:pt idx="68">
                  <c:v>523.4</c:v>
                </c:pt>
                <c:pt idx="69">
                  <c:v>813.5</c:v>
                </c:pt>
                <c:pt idx="70">
                  <c:v>798.4</c:v>
                </c:pt>
                <c:pt idx="71">
                  <c:v>899.4</c:v>
                </c:pt>
                <c:pt idx="72">
                  <c:v>812.7</c:v>
                </c:pt>
                <c:pt idx="73">
                  <c:v>990.7</c:v>
                </c:pt>
                <c:pt idx="74">
                  <c:v>906.5</c:v>
                </c:pt>
                <c:pt idx="75">
                  <c:v>1148.2</c:v>
                </c:pt>
                <c:pt idx="76">
                  <c:v>1095.5</c:v>
                </c:pt>
                <c:pt idx="77">
                  <c:v>1143</c:v>
                </c:pt>
                <c:pt idx="78">
                  <c:v>933.7</c:v>
                </c:pt>
                <c:pt idx="79">
                  <c:v>960.8</c:v>
                </c:pt>
                <c:pt idx="80">
                  <c:v>947.6</c:v>
                </c:pt>
                <c:pt idx="81">
                  <c:v>1142.3</c:v>
                </c:pt>
                <c:pt idx="82">
                  <c:v>994.1</c:v>
                </c:pt>
                <c:pt idx="83">
                  <c:v>1037.2</c:v>
                </c:pt>
                <c:pt idx="84">
                  <c:v>919.1</c:v>
                </c:pt>
                <c:pt idx="85">
                  <c:v>1098.5999999999999</c:v>
                </c:pt>
                <c:pt idx="86">
                  <c:v>1061.5999999999999</c:v>
                </c:pt>
                <c:pt idx="87">
                  <c:v>1160.3</c:v>
                </c:pt>
                <c:pt idx="88">
                  <c:v>802.8</c:v>
                </c:pt>
                <c:pt idx="89">
                  <c:v>1160.2</c:v>
                </c:pt>
                <c:pt idx="90">
                  <c:v>1278.0999999999999</c:v>
                </c:pt>
                <c:pt idx="91">
                  <c:v>1568.6</c:v>
                </c:pt>
                <c:pt idx="92">
                  <c:v>1126.5999999999999</c:v>
                </c:pt>
                <c:pt idx="93">
                  <c:v>1433.6</c:v>
                </c:pt>
                <c:pt idx="94">
                  <c:v>1241</c:v>
                </c:pt>
                <c:pt idx="95">
                  <c:v>1220.7</c:v>
                </c:pt>
                <c:pt idx="96">
                  <c:v>1180.3</c:v>
                </c:pt>
                <c:pt idx="97">
                  <c:v>1625.1</c:v>
                </c:pt>
                <c:pt idx="98">
                  <c:v>1070.0999999999999</c:v>
                </c:pt>
                <c:pt idx="99">
                  <c:v>1243.9000000000001</c:v>
                </c:pt>
                <c:pt idx="100">
                  <c:v>1011.5</c:v>
                </c:pt>
                <c:pt idx="101">
                  <c:v>758.3</c:v>
                </c:pt>
                <c:pt idx="102">
                  <c:v>654.6</c:v>
                </c:pt>
                <c:pt idx="103">
                  <c:v>556.1</c:v>
                </c:pt>
                <c:pt idx="104">
                  <c:v>459.2</c:v>
                </c:pt>
                <c:pt idx="105">
                  <c:v>318</c:v>
                </c:pt>
                <c:pt idx="106">
                  <c:v>397.3</c:v>
                </c:pt>
                <c:pt idx="107">
                  <c:v>374.8</c:v>
                </c:pt>
                <c:pt idx="108">
                  <c:v>379</c:v>
                </c:pt>
                <c:pt idx="109">
                  <c:v>366.8</c:v>
                </c:pt>
                <c:pt idx="110">
                  <c:v>325.2</c:v>
                </c:pt>
                <c:pt idx="111">
                  <c:v>287</c:v>
                </c:pt>
                <c:pt idx="112">
                  <c:v>221.6</c:v>
                </c:pt>
                <c:pt idx="113">
                  <c:v>361.3</c:v>
                </c:pt>
                <c:pt idx="114">
                  <c:v>356.7</c:v>
                </c:pt>
                <c:pt idx="115">
                  <c:v>406.1</c:v>
                </c:pt>
                <c:pt idx="116">
                  <c:v>260.8</c:v>
                </c:pt>
                <c:pt idx="117">
                  <c:v>433.3</c:v>
                </c:pt>
                <c:pt idx="118">
                  <c:v>436.1</c:v>
                </c:pt>
                <c:pt idx="119">
                  <c:v>494.1</c:v>
                </c:pt>
                <c:pt idx="120">
                  <c:v>317.7</c:v>
                </c:pt>
                <c:pt idx="121">
                  <c:v>325.8</c:v>
                </c:pt>
                <c:pt idx="122">
                  <c:v>298.8</c:v>
                </c:pt>
                <c:pt idx="123">
                  <c:v>350.7</c:v>
                </c:pt>
                <c:pt idx="124">
                  <c:v>263.5</c:v>
                </c:pt>
              </c:numCache>
            </c:numRef>
          </c:val>
          <c:extLst>
            <c:ext xmlns:c16="http://schemas.microsoft.com/office/drawing/2014/chart" uri="{C3380CC4-5D6E-409C-BE32-E72D297353CC}">
              <c16:uniqueId val="{00000000-319E-44EE-828D-7F88E67DBE3F}"/>
            </c:ext>
          </c:extLst>
        </c:ser>
        <c:dLbls>
          <c:showLegendKey val="0"/>
          <c:showVal val="0"/>
          <c:showCatName val="0"/>
          <c:showSerName val="0"/>
          <c:showPercent val="0"/>
          <c:showBubbleSize val="0"/>
        </c:dLbls>
        <c:axId val="990088991"/>
        <c:axId val="990103551"/>
      </c:areaChart>
      <c:lineChart>
        <c:grouping val="standard"/>
        <c:varyColors val="0"/>
        <c:ser>
          <c:idx val="1"/>
          <c:order val="1"/>
          <c:tx>
            <c:strRef>
              <c:f>'Total Resources and energy'!$F$2</c:f>
              <c:strCache>
                <c:ptCount val="1"/>
                <c:pt idx="0">
                  <c:v>Resources Total Exploration Expenditure</c:v>
                </c:pt>
              </c:strCache>
            </c:strRef>
          </c:tx>
          <c:spPr>
            <a:ln w="12700" cap="rnd">
              <a:solidFill>
                <a:schemeClr val="accent2"/>
              </a:solidFill>
              <a:round/>
            </a:ln>
            <a:effectLst/>
          </c:spPr>
          <c:marker>
            <c:symbol val="none"/>
          </c:marker>
          <c:cat>
            <c:numRef>
              <c:f>'Total Resources and energy'!$A$3:$A$127</c:f>
              <c:numCache>
                <c:formatCode>mmm\–yy</c:formatCode>
                <c:ptCount val="125"/>
                <c:pt idx="0">
                  <c:v>32933</c:v>
                </c:pt>
                <c:pt idx="1">
                  <c:v>33025</c:v>
                </c:pt>
                <c:pt idx="2">
                  <c:v>33117</c:v>
                </c:pt>
                <c:pt idx="3">
                  <c:v>33208</c:v>
                </c:pt>
                <c:pt idx="4">
                  <c:v>33298</c:v>
                </c:pt>
                <c:pt idx="5">
                  <c:v>33390</c:v>
                </c:pt>
                <c:pt idx="6">
                  <c:v>33482</c:v>
                </c:pt>
                <c:pt idx="7">
                  <c:v>33573</c:v>
                </c:pt>
                <c:pt idx="8">
                  <c:v>33664</c:v>
                </c:pt>
                <c:pt idx="9">
                  <c:v>33756</c:v>
                </c:pt>
                <c:pt idx="10">
                  <c:v>33848</c:v>
                </c:pt>
                <c:pt idx="11">
                  <c:v>33939</c:v>
                </c:pt>
                <c:pt idx="12">
                  <c:v>34029</c:v>
                </c:pt>
                <c:pt idx="13">
                  <c:v>34121</c:v>
                </c:pt>
                <c:pt idx="14">
                  <c:v>34213</c:v>
                </c:pt>
                <c:pt idx="15">
                  <c:v>34304</c:v>
                </c:pt>
                <c:pt idx="16">
                  <c:v>34394</c:v>
                </c:pt>
                <c:pt idx="17">
                  <c:v>34486</c:v>
                </c:pt>
                <c:pt idx="18">
                  <c:v>34578</c:v>
                </c:pt>
                <c:pt idx="19">
                  <c:v>34669</c:v>
                </c:pt>
                <c:pt idx="20">
                  <c:v>34759</c:v>
                </c:pt>
                <c:pt idx="21">
                  <c:v>34851</c:v>
                </c:pt>
                <c:pt idx="22">
                  <c:v>34943</c:v>
                </c:pt>
                <c:pt idx="23">
                  <c:v>35034</c:v>
                </c:pt>
                <c:pt idx="24">
                  <c:v>35125</c:v>
                </c:pt>
                <c:pt idx="25">
                  <c:v>35217</c:v>
                </c:pt>
                <c:pt idx="26">
                  <c:v>35309</c:v>
                </c:pt>
                <c:pt idx="27">
                  <c:v>35400</c:v>
                </c:pt>
                <c:pt idx="28">
                  <c:v>35490</c:v>
                </c:pt>
                <c:pt idx="29">
                  <c:v>35582</c:v>
                </c:pt>
                <c:pt idx="30">
                  <c:v>35674</c:v>
                </c:pt>
                <c:pt idx="31">
                  <c:v>35765</c:v>
                </c:pt>
                <c:pt idx="32">
                  <c:v>35855</c:v>
                </c:pt>
                <c:pt idx="33">
                  <c:v>35947</c:v>
                </c:pt>
                <c:pt idx="34">
                  <c:v>36039</c:v>
                </c:pt>
                <c:pt idx="35">
                  <c:v>36130</c:v>
                </c:pt>
                <c:pt idx="36">
                  <c:v>36220</c:v>
                </c:pt>
                <c:pt idx="37">
                  <c:v>36312</c:v>
                </c:pt>
                <c:pt idx="38">
                  <c:v>36404</c:v>
                </c:pt>
                <c:pt idx="39">
                  <c:v>36495</c:v>
                </c:pt>
                <c:pt idx="40">
                  <c:v>36586</c:v>
                </c:pt>
                <c:pt idx="41">
                  <c:v>36678</c:v>
                </c:pt>
                <c:pt idx="42">
                  <c:v>36770</c:v>
                </c:pt>
                <c:pt idx="43">
                  <c:v>36861</c:v>
                </c:pt>
                <c:pt idx="44">
                  <c:v>36951</c:v>
                </c:pt>
                <c:pt idx="45">
                  <c:v>37043</c:v>
                </c:pt>
                <c:pt idx="46">
                  <c:v>37135</c:v>
                </c:pt>
                <c:pt idx="47">
                  <c:v>37226</c:v>
                </c:pt>
                <c:pt idx="48">
                  <c:v>37316</c:v>
                </c:pt>
                <c:pt idx="49">
                  <c:v>37408</c:v>
                </c:pt>
                <c:pt idx="50">
                  <c:v>37500</c:v>
                </c:pt>
                <c:pt idx="51">
                  <c:v>37591</c:v>
                </c:pt>
                <c:pt idx="52">
                  <c:v>37681</c:v>
                </c:pt>
                <c:pt idx="53">
                  <c:v>37773</c:v>
                </c:pt>
                <c:pt idx="54">
                  <c:v>37865</c:v>
                </c:pt>
                <c:pt idx="55">
                  <c:v>37956</c:v>
                </c:pt>
                <c:pt idx="56">
                  <c:v>38047</c:v>
                </c:pt>
                <c:pt idx="57">
                  <c:v>38139</c:v>
                </c:pt>
                <c:pt idx="58">
                  <c:v>38231</c:v>
                </c:pt>
                <c:pt idx="59">
                  <c:v>38322</c:v>
                </c:pt>
                <c:pt idx="60">
                  <c:v>38412</c:v>
                </c:pt>
                <c:pt idx="61">
                  <c:v>38504</c:v>
                </c:pt>
                <c:pt idx="62">
                  <c:v>38596</c:v>
                </c:pt>
                <c:pt idx="63">
                  <c:v>38687</c:v>
                </c:pt>
                <c:pt idx="64">
                  <c:v>38777</c:v>
                </c:pt>
                <c:pt idx="65">
                  <c:v>38869</c:v>
                </c:pt>
                <c:pt idx="66">
                  <c:v>38961</c:v>
                </c:pt>
                <c:pt idx="67">
                  <c:v>39052</c:v>
                </c:pt>
                <c:pt idx="68">
                  <c:v>39142</c:v>
                </c:pt>
                <c:pt idx="69">
                  <c:v>39234</c:v>
                </c:pt>
                <c:pt idx="70">
                  <c:v>39326</c:v>
                </c:pt>
                <c:pt idx="71">
                  <c:v>39417</c:v>
                </c:pt>
                <c:pt idx="72">
                  <c:v>39508</c:v>
                </c:pt>
                <c:pt idx="73">
                  <c:v>39600</c:v>
                </c:pt>
                <c:pt idx="74">
                  <c:v>39692</c:v>
                </c:pt>
                <c:pt idx="75">
                  <c:v>39783</c:v>
                </c:pt>
                <c:pt idx="76">
                  <c:v>39873</c:v>
                </c:pt>
                <c:pt idx="77">
                  <c:v>39965</c:v>
                </c:pt>
                <c:pt idx="78">
                  <c:v>40057</c:v>
                </c:pt>
                <c:pt idx="79">
                  <c:v>40148</c:v>
                </c:pt>
                <c:pt idx="80">
                  <c:v>40238</c:v>
                </c:pt>
                <c:pt idx="81">
                  <c:v>40330</c:v>
                </c:pt>
                <c:pt idx="82">
                  <c:v>40422</c:v>
                </c:pt>
                <c:pt idx="83">
                  <c:v>40513</c:v>
                </c:pt>
                <c:pt idx="84">
                  <c:v>40603</c:v>
                </c:pt>
                <c:pt idx="85">
                  <c:v>40695</c:v>
                </c:pt>
                <c:pt idx="86">
                  <c:v>40787</c:v>
                </c:pt>
                <c:pt idx="87">
                  <c:v>40878</c:v>
                </c:pt>
                <c:pt idx="88">
                  <c:v>40969</c:v>
                </c:pt>
                <c:pt idx="89">
                  <c:v>41061</c:v>
                </c:pt>
                <c:pt idx="90">
                  <c:v>41153</c:v>
                </c:pt>
                <c:pt idx="91">
                  <c:v>41244</c:v>
                </c:pt>
                <c:pt idx="92">
                  <c:v>41334</c:v>
                </c:pt>
                <c:pt idx="93">
                  <c:v>41426</c:v>
                </c:pt>
                <c:pt idx="94">
                  <c:v>41518</c:v>
                </c:pt>
                <c:pt idx="95">
                  <c:v>41609</c:v>
                </c:pt>
                <c:pt idx="96">
                  <c:v>41699</c:v>
                </c:pt>
                <c:pt idx="97">
                  <c:v>41791</c:v>
                </c:pt>
                <c:pt idx="98">
                  <c:v>41883</c:v>
                </c:pt>
                <c:pt idx="99">
                  <c:v>41974</c:v>
                </c:pt>
                <c:pt idx="100">
                  <c:v>42064</c:v>
                </c:pt>
                <c:pt idx="101">
                  <c:v>42156</c:v>
                </c:pt>
                <c:pt idx="102">
                  <c:v>42248</c:v>
                </c:pt>
                <c:pt idx="103">
                  <c:v>42339</c:v>
                </c:pt>
                <c:pt idx="104">
                  <c:v>42430</c:v>
                </c:pt>
                <c:pt idx="105">
                  <c:v>42522</c:v>
                </c:pt>
                <c:pt idx="106">
                  <c:v>42614</c:v>
                </c:pt>
                <c:pt idx="107">
                  <c:v>42705</c:v>
                </c:pt>
                <c:pt idx="108">
                  <c:v>42795</c:v>
                </c:pt>
                <c:pt idx="109">
                  <c:v>42887</c:v>
                </c:pt>
                <c:pt idx="110">
                  <c:v>42979</c:v>
                </c:pt>
                <c:pt idx="111">
                  <c:v>43070</c:v>
                </c:pt>
                <c:pt idx="112">
                  <c:v>43160</c:v>
                </c:pt>
                <c:pt idx="113">
                  <c:v>43252</c:v>
                </c:pt>
                <c:pt idx="114">
                  <c:v>43344</c:v>
                </c:pt>
                <c:pt idx="115">
                  <c:v>43435</c:v>
                </c:pt>
                <c:pt idx="116">
                  <c:v>43525</c:v>
                </c:pt>
                <c:pt idx="117">
                  <c:v>43617</c:v>
                </c:pt>
                <c:pt idx="118">
                  <c:v>43709</c:v>
                </c:pt>
                <c:pt idx="119">
                  <c:v>43800</c:v>
                </c:pt>
                <c:pt idx="120">
                  <c:v>43891</c:v>
                </c:pt>
                <c:pt idx="121">
                  <c:v>43983</c:v>
                </c:pt>
                <c:pt idx="122">
                  <c:v>44075</c:v>
                </c:pt>
                <c:pt idx="123">
                  <c:v>44166</c:v>
                </c:pt>
                <c:pt idx="124">
                  <c:v>44256</c:v>
                </c:pt>
              </c:numCache>
            </c:numRef>
          </c:cat>
          <c:val>
            <c:numRef>
              <c:f>'Total Resources and energy'!$F$3:$F$127</c:f>
              <c:numCache>
                <c:formatCode>0.00</c:formatCode>
                <c:ptCount val="125"/>
                <c:pt idx="0">
                  <c:v>119.6</c:v>
                </c:pt>
                <c:pt idx="1">
                  <c:v>150.6</c:v>
                </c:pt>
                <c:pt idx="2">
                  <c:v>131.30000000000001</c:v>
                </c:pt>
                <c:pt idx="3">
                  <c:v>157.30000000000001</c:v>
                </c:pt>
                <c:pt idx="4">
                  <c:v>120.4</c:v>
                </c:pt>
                <c:pt idx="5">
                  <c:v>156.80000000000001</c:v>
                </c:pt>
                <c:pt idx="6">
                  <c:v>144.6</c:v>
                </c:pt>
                <c:pt idx="7">
                  <c:v>153.80000000000001</c:v>
                </c:pt>
                <c:pt idx="8">
                  <c:v>114.9</c:v>
                </c:pt>
                <c:pt idx="9">
                  <c:v>150.30000000000001</c:v>
                </c:pt>
                <c:pt idx="10">
                  <c:v>150.69999999999999</c:v>
                </c:pt>
                <c:pt idx="11">
                  <c:v>165</c:v>
                </c:pt>
                <c:pt idx="12">
                  <c:v>117.9</c:v>
                </c:pt>
                <c:pt idx="13">
                  <c:v>165.2</c:v>
                </c:pt>
                <c:pt idx="14">
                  <c:v>178.5</c:v>
                </c:pt>
                <c:pt idx="15">
                  <c:v>199.7</c:v>
                </c:pt>
                <c:pt idx="16">
                  <c:v>167.4</c:v>
                </c:pt>
                <c:pt idx="17">
                  <c:v>211.8</c:v>
                </c:pt>
                <c:pt idx="18">
                  <c:v>213.3</c:v>
                </c:pt>
                <c:pt idx="19">
                  <c:v>219.9</c:v>
                </c:pt>
                <c:pt idx="20">
                  <c:v>181.1</c:v>
                </c:pt>
                <c:pt idx="21">
                  <c:v>233.1</c:v>
                </c:pt>
                <c:pt idx="22">
                  <c:v>212.3</c:v>
                </c:pt>
                <c:pt idx="23">
                  <c:v>214.9</c:v>
                </c:pt>
                <c:pt idx="24">
                  <c:v>206.6</c:v>
                </c:pt>
                <c:pt idx="25">
                  <c:v>266.60000000000002</c:v>
                </c:pt>
                <c:pt idx="26">
                  <c:v>255</c:v>
                </c:pt>
                <c:pt idx="27">
                  <c:v>272.8</c:v>
                </c:pt>
                <c:pt idx="28">
                  <c:v>217.7</c:v>
                </c:pt>
                <c:pt idx="29">
                  <c:v>319.60000000000002</c:v>
                </c:pt>
                <c:pt idx="30">
                  <c:v>277.8</c:v>
                </c:pt>
                <c:pt idx="31">
                  <c:v>254.5</c:v>
                </c:pt>
                <c:pt idx="32">
                  <c:v>202.8</c:v>
                </c:pt>
                <c:pt idx="33">
                  <c:v>244.7</c:v>
                </c:pt>
                <c:pt idx="34">
                  <c:v>218.9</c:v>
                </c:pt>
                <c:pt idx="35">
                  <c:v>226.6</c:v>
                </c:pt>
                <c:pt idx="36">
                  <c:v>156.1</c:v>
                </c:pt>
                <c:pt idx="37">
                  <c:v>180.8</c:v>
                </c:pt>
                <c:pt idx="38">
                  <c:v>165.8</c:v>
                </c:pt>
                <c:pt idx="39">
                  <c:v>164</c:v>
                </c:pt>
                <c:pt idx="40">
                  <c:v>128.80000000000001</c:v>
                </c:pt>
                <c:pt idx="41">
                  <c:v>174</c:v>
                </c:pt>
                <c:pt idx="42">
                  <c:v>160.6</c:v>
                </c:pt>
                <c:pt idx="43">
                  <c:v>175</c:v>
                </c:pt>
                <c:pt idx="44">
                  <c:v>134.80000000000001</c:v>
                </c:pt>
                <c:pt idx="45">
                  <c:v>167.7</c:v>
                </c:pt>
                <c:pt idx="46">
                  <c:v>152.5</c:v>
                </c:pt>
                <c:pt idx="47">
                  <c:v>154.19999999999999</c:v>
                </c:pt>
                <c:pt idx="48">
                  <c:v>123.1</c:v>
                </c:pt>
                <c:pt idx="49">
                  <c:v>151.69999999999999</c:v>
                </c:pt>
                <c:pt idx="50">
                  <c:v>164.4</c:v>
                </c:pt>
                <c:pt idx="51">
                  <c:v>169.7</c:v>
                </c:pt>
                <c:pt idx="52">
                  <c:v>138.69999999999999</c:v>
                </c:pt>
                <c:pt idx="53">
                  <c:v>175.3</c:v>
                </c:pt>
                <c:pt idx="54">
                  <c:v>156.30000000000001</c:v>
                </c:pt>
                <c:pt idx="55">
                  <c:v>172.4</c:v>
                </c:pt>
                <c:pt idx="56">
                  <c:v>152.30000000000001</c:v>
                </c:pt>
                <c:pt idx="57">
                  <c:v>213.6</c:v>
                </c:pt>
                <c:pt idx="58">
                  <c:v>217.6</c:v>
                </c:pt>
                <c:pt idx="59">
                  <c:v>224.2</c:v>
                </c:pt>
                <c:pt idx="60">
                  <c:v>192.8</c:v>
                </c:pt>
                <c:pt idx="61">
                  <c:v>246.3</c:v>
                </c:pt>
                <c:pt idx="62">
                  <c:v>247.9</c:v>
                </c:pt>
                <c:pt idx="63">
                  <c:v>265.8</c:v>
                </c:pt>
                <c:pt idx="64">
                  <c:v>212.1</c:v>
                </c:pt>
                <c:pt idx="65">
                  <c:v>292.39999999999998</c:v>
                </c:pt>
                <c:pt idx="66">
                  <c:v>319.39999999999998</c:v>
                </c:pt>
                <c:pt idx="67">
                  <c:v>360.6</c:v>
                </c:pt>
                <c:pt idx="68">
                  <c:v>306.2</c:v>
                </c:pt>
                <c:pt idx="69">
                  <c:v>421.1</c:v>
                </c:pt>
                <c:pt idx="70">
                  <c:v>463.3</c:v>
                </c:pt>
                <c:pt idx="71">
                  <c:v>496.5</c:v>
                </c:pt>
                <c:pt idx="72">
                  <c:v>440.7</c:v>
                </c:pt>
                <c:pt idx="73">
                  <c:v>594.6</c:v>
                </c:pt>
                <c:pt idx="74">
                  <c:v>562.5</c:v>
                </c:pt>
                <c:pt idx="75">
                  <c:v>513.70000000000005</c:v>
                </c:pt>
                <c:pt idx="76">
                  <c:v>306.60000000000002</c:v>
                </c:pt>
                <c:pt idx="77">
                  <c:v>357.9</c:v>
                </c:pt>
                <c:pt idx="78">
                  <c:v>421.4</c:v>
                </c:pt>
                <c:pt idx="79">
                  <c:v>445</c:v>
                </c:pt>
                <c:pt idx="80">
                  <c:v>375.2</c:v>
                </c:pt>
                <c:pt idx="81">
                  <c:v>500.7</c:v>
                </c:pt>
                <c:pt idx="82">
                  <c:v>525.70000000000005</c:v>
                </c:pt>
                <c:pt idx="83">
                  <c:v>536.79999999999995</c:v>
                </c:pt>
                <c:pt idx="84">
                  <c:v>497.1</c:v>
                </c:pt>
                <c:pt idx="85">
                  <c:v>658.1</c:v>
                </c:pt>
                <c:pt idx="86">
                  <c:v>702</c:v>
                </c:pt>
                <c:pt idx="87">
                  <c:v>769.1</c:v>
                </c:pt>
                <c:pt idx="88">
                  <c:v>669.3</c:v>
                </c:pt>
                <c:pt idx="89">
                  <c:v>824.7</c:v>
                </c:pt>
                <c:pt idx="90">
                  <c:v>700.6</c:v>
                </c:pt>
                <c:pt idx="91">
                  <c:v>653.9</c:v>
                </c:pt>
                <c:pt idx="92">
                  <c:v>555.29999999999995</c:v>
                </c:pt>
                <c:pt idx="93">
                  <c:v>532.1</c:v>
                </c:pt>
                <c:pt idx="94">
                  <c:v>512.70000000000005</c:v>
                </c:pt>
                <c:pt idx="95">
                  <c:v>430</c:v>
                </c:pt>
                <c:pt idx="96">
                  <c:v>299.39999999999998</c:v>
                </c:pt>
                <c:pt idx="97">
                  <c:v>423.7</c:v>
                </c:pt>
                <c:pt idx="98">
                  <c:v>367.5</c:v>
                </c:pt>
                <c:pt idx="99">
                  <c:v>368.4</c:v>
                </c:pt>
                <c:pt idx="100">
                  <c:v>266.8</c:v>
                </c:pt>
                <c:pt idx="101">
                  <c:v>283.60000000000002</c:v>
                </c:pt>
                <c:pt idx="102">
                  <c:v>322.3</c:v>
                </c:pt>
                <c:pt idx="103">
                  <c:v>308.7</c:v>
                </c:pt>
                <c:pt idx="104">
                  <c:v>259.10000000000002</c:v>
                </c:pt>
                <c:pt idx="105">
                  <c:v>319.3</c:v>
                </c:pt>
                <c:pt idx="106">
                  <c:v>337.4</c:v>
                </c:pt>
                <c:pt idx="107">
                  <c:v>363.5</c:v>
                </c:pt>
                <c:pt idx="108">
                  <c:v>308.60000000000002</c:v>
                </c:pt>
                <c:pt idx="109">
                  <c:v>413.7</c:v>
                </c:pt>
                <c:pt idx="110">
                  <c:v>433.5</c:v>
                </c:pt>
                <c:pt idx="111">
                  <c:v>454.2</c:v>
                </c:pt>
                <c:pt idx="112">
                  <c:v>400.4</c:v>
                </c:pt>
                <c:pt idx="113">
                  <c:v>522.6</c:v>
                </c:pt>
                <c:pt idx="114">
                  <c:v>535.6</c:v>
                </c:pt>
                <c:pt idx="115">
                  <c:v>539.1</c:v>
                </c:pt>
                <c:pt idx="116">
                  <c:v>467.4</c:v>
                </c:pt>
                <c:pt idx="117">
                  <c:v>609.20000000000005</c:v>
                </c:pt>
                <c:pt idx="118">
                  <c:v>659.1</c:v>
                </c:pt>
                <c:pt idx="119">
                  <c:v>673.2</c:v>
                </c:pt>
                <c:pt idx="120">
                  <c:v>534.4</c:v>
                </c:pt>
                <c:pt idx="121">
                  <c:v>594.5</c:v>
                </c:pt>
                <c:pt idx="122">
                  <c:v>670</c:v>
                </c:pt>
                <c:pt idx="123">
                  <c:v>711.6</c:v>
                </c:pt>
                <c:pt idx="124">
                  <c:v>682.6</c:v>
                </c:pt>
              </c:numCache>
            </c:numRef>
          </c:val>
          <c:smooth val="0"/>
          <c:extLst>
            <c:ext xmlns:c16="http://schemas.microsoft.com/office/drawing/2014/chart" uri="{C3380CC4-5D6E-409C-BE32-E72D297353CC}">
              <c16:uniqueId val="{00000001-319E-44EE-828D-7F88E67DBE3F}"/>
            </c:ext>
          </c:extLst>
        </c:ser>
        <c:dLbls>
          <c:showLegendKey val="0"/>
          <c:showVal val="0"/>
          <c:showCatName val="0"/>
          <c:showSerName val="0"/>
          <c:showPercent val="0"/>
          <c:showBubbleSize val="0"/>
        </c:dLbls>
        <c:marker val="1"/>
        <c:smooth val="0"/>
        <c:axId val="990088991"/>
        <c:axId val="990103551"/>
      </c:lineChart>
      <c:dateAx>
        <c:axId val="990088991"/>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0103551"/>
        <c:crosses val="autoZero"/>
        <c:auto val="1"/>
        <c:lblOffset val="100"/>
        <c:baseTimeUnit val="months"/>
      </c:dateAx>
      <c:valAx>
        <c:axId val="99010355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solidFill>
                      <a:schemeClr val="tx1"/>
                    </a:solidFill>
                  </a:rPr>
                  <a:t> m$</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008899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Project.xlsx]PS 10!PivotTable55</c:name>
    <c:fmtId val="21"/>
  </c:pivotSource>
  <c:chart>
    <c:autoTitleDeleted val="0"/>
    <c:pivotFmts>
      <c:pivotFmt>
        <c:idx val="0"/>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'PS 10'!$B$4</c:f>
              <c:strCache>
                <c:ptCount val="1"/>
                <c:pt idx="0">
                  <c:v>Construction Income  Index</c:v>
                </c:pt>
              </c:strCache>
            </c:strRef>
          </c:tx>
          <c:spPr>
            <a:ln w="12700" cap="rnd">
              <a:solidFill>
                <a:schemeClr val="accent1"/>
              </a:solidFill>
              <a:round/>
            </a:ln>
            <a:effectLst/>
          </c:spPr>
          <c:marker>
            <c:symbol val="none"/>
          </c:marker>
          <c:cat>
            <c:strRef>
              <c:f>'PS 10'!$A$5:$A$37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'PS 10'!$B$5:$B$37</c:f>
              <c:numCache>
                <c:formatCode>_(* #,##0.00_);_(* \(#,##0.00\);_(* "-"??_);_(@_)</c:formatCode>
                <c:ptCount val="32"/>
                <c:pt idx="0">
                  <c:v>433.33333333333331</c:v>
                </c:pt>
                <c:pt idx="1">
                  <c:v>480.76923076923072</c:v>
                </c:pt>
                <c:pt idx="2">
                  <c:v>546.15384615384619</c:v>
                </c:pt>
                <c:pt idx="3">
                  <c:v>521.79487179487182</c:v>
                </c:pt>
                <c:pt idx="4">
                  <c:v>726.92307692307691</c:v>
                </c:pt>
                <c:pt idx="5">
                  <c:v>1005.1282051282051</c:v>
                </c:pt>
                <c:pt idx="6">
                  <c:v>1041.0256410256411</c:v>
                </c:pt>
                <c:pt idx="7">
                  <c:v>1425.6410256410254</c:v>
                </c:pt>
                <c:pt idx="8">
                  <c:v>1856.4102564102564</c:v>
                </c:pt>
                <c:pt idx="9">
                  <c:v>2135.8974358974356</c:v>
                </c:pt>
                <c:pt idx="10">
                  <c:v>2425.6410256410254</c:v>
                </c:pt>
                <c:pt idx="11">
                  <c:v>6541.0256410256407</c:v>
                </c:pt>
                <c:pt idx="12">
                  <c:v>8214.1025641025644</c:v>
                </c:pt>
                <c:pt idx="13">
                  <c:v>7616.6666666666661</c:v>
                </c:pt>
                <c:pt idx="14">
                  <c:v>8582.0512820512813</c:v>
                </c:pt>
                <c:pt idx="15">
                  <c:v>9451.2820512820508</c:v>
                </c:pt>
                <c:pt idx="16">
                  <c:v>9394.8717948717949</c:v>
                </c:pt>
                <c:pt idx="17">
                  <c:v>12570.51282051282</c:v>
                </c:pt>
                <c:pt idx="18">
                  <c:v>15047.435897435898</c:v>
                </c:pt>
                <c:pt idx="19">
                  <c:v>15832.051282051283</c:v>
                </c:pt>
                <c:pt idx="20">
                  <c:v>17910.256410256414</c:v>
                </c:pt>
                <c:pt idx="21">
                  <c:v>16719.230769230766</c:v>
                </c:pt>
                <c:pt idx="22">
                  <c:v>17170.51282051282</c:v>
                </c:pt>
                <c:pt idx="23">
                  <c:v>19889.74358974359</c:v>
                </c:pt>
                <c:pt idx="24">
                  <c:v>21733.333333333332</c:v>
                </c:pt>
                <c:pt idx="25">
                  <c:v>20605.128205128203</c:v>
                </c:pt>
                <c:pt idx="26">
                  <c:v>17379.48717948718</c:v>
                </c:pt>
                <c:pt idx="27">
                  <c:v>17161.538461538461</c:v>
                </c:pt>
                <c:pt idx="28">
                  <c:v>21675.641025641024</c:v>
                </c:pt>
                <c:pt idx="29">
                  <c:v>22950</c:v>
                </c:pt>
                <c:pt idx="30">
                  <c:v>29597.435897435898</c:v>
                </c:pt>
                <c:pt idx="31">
                  <c:v>9223.076923076922</c:v>
                </c:pt>
              </c:numCache>
            </c:numRef>
          </c:val>
          <c:smooth val="0"/>
          <c:extLst>
            <c:ext xmlns:c16="http://schemas.microsoft.com/office/drawing/2014/chart" uri="{C3380CC4-5D6E-409C-BE32-E72D297353CC}">
              <c16:uniqueId val="{00000000-D8A3-43BF-BD44-29DD95DE83EC}"/>
            </c:ext>
          </c:extLst>
        </c:ser>
        <c:ser>
          <c:idx val="1"/>
          <c:order val="1"/>
          <c:tx>
            <c:strRef>
              <c:f>'PS 10'!$C$4</c:f>
              <c:strCache>
                <c:ptCount val="1"/>
                <c:pt idx="0">
                  <c:v>EGW Income  Index</c:v>
                </c:pt>
              </c:strCache>
            </c:strRef>
          </c:tx>
          <c:spPr>
            <a:ln w="12700" cap="rnd">
              <a:solidFill>
                <a:schemeClr val="accent2"/>
              </a:solidFill>
              <a:round/>
            </a:ln>
            <a:effectLst/>
          </c:spPr>
          <c:marker>
            <c:symbol val="none"/>
          </c:marker>
          <c:cat>
            <c:strRef>
              <c:f>'PS 10'!$A$5:$A$37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'PS 10'!$C$5:$C$37</c:f>
              <c:numCache>
                <c:formatCode>_(* #,##0.00_);_(* \(#,##0.00\);_(* "-"??_);_(@_)</c:formatCode>
                <c:ptCount val="32"/>
                <c:pt idx="0">
                  <c:v>591.66666666666674</c:v>
                </c:pt>
                <c:pt idx="1">
                  <c:v>958.33333333333337</c:v>
                </c:pt>
                <c:pt idx="2">
                  <c:v>800</c:v>
                </c:pt>
                <c:pt idx="3">
                  <c:v>816.66666666666674</c:v>
                </c:pt>
                <c:pt idx="4">
                  <c:v>883.33333333333326</c:v>
                </c:pt>
                <c:pt idx="5">
                  <c:v>1025</c:v>
                </c:pt>
                <c:pt idx="6">
                  <c:v>3000</c:v>
                </c:pt>
                <c:pt idx="7">
                  <c:v>3508.333333333333</c:v>
                </c:pt>
                <c:pt idx="8">
                  <c:v>5508.3333333333339</c:v>
                </c:pt>
                <c:pt idx="9">
                  <c:v>9883.3333333333321</c:v>
                </c:pt>
                <c:pt idx="10">
                  <c:v>8100</c:v>
                </c:pt>
                <c:pt idx="11">
                  <c:v>12250</c:v>
                </c:pt>
                <c:pt idx="12">
                  <c:v>14275</c:v>
                </c:pt>
                <c:pt idx="13">
                  <c:v>15674.999999999998</c:v>
                </c:pt>
                <c:pt idx="14">
                  <c:v>16091.666666666666</c:v>
                </c:pt>
                <c:pt idx="15">
                  <c:v>17150</c:v>
                </c:pt>
                <c:pt idx="16">
                  <c:v>18166.666666666668</c:v>
                </c:pt>
                <c:pt idx="17">
                  <c:v>19966.666666666664</c:v>
                </c:pt>
                <c:pt idx="18">
                  <c:v>30008.333333333336</c:v>
                </c:pt>
                <c:pt idx="19">
                  <c:v>37866.666666666664</c:v>
                </c:pt>
                <c:pt idx="20">
                  <c:v>35750</c:v>
                </c:pt>
                <c:pt idx="21">
                  <c:v>36100</c:v>
                </c:pt>
                <c:pt idx="22">
                  <c:v>43683.333333333328</c:v>
                </c:pt>
                <c:pt idx="23">
                  <c:v>36875</c:v>
                </c:pt>
                <c:pt idx="24">
                  <c:v>48908.333333333328</c:v>
                </c:pt>
                <c:pt idx="25">
                  <c:v>42858.333333333328</c:v>
                </c:pt>
                <c:pt idx="26">
                  <c:v>44691.666666666672</c:v>
                </c:pt>
                <c:pt idx="27">
                  <c:v>58100</c:v>
                </c:pt>
                <c:pt idx="28">
                  <c:v>82191.666666666672</c:v>
                </c:pt>
                <c:pt idx="29">
                  <c:v>66825</c:v>
                </c:pt>
                <c:pt idx="30">
                  <c:v>77075</c:v>
                </c:pt>
                <c:pt idx="31">
                  <c:v>17366.666666666664</c:v>
                </c:pt>
              </c:numCache>
            </c:numRef>
          </c:val>
          <c:smooth val="0"/>
          <c:extLst>
            <c:ext xmlns:c16="http://schemas.microsoft.com/office/drawing/2014/chart" uri="{C3380CC4-5D6E-409C-BE32-E72D297353CC}">
              <c16:uniqueId val="{00000001-D8A3-43BF-BD44-29DD95DE83EC}"/>
            </c:ext>
          </c:extLst>
        </c:ser>
        <c:dLbls>
          <c:showLegendKey val="0"/>
          <c:showVal val="0"/>
          <c:showCatName val="0"/>
          <c:showSerName val="0"/>
          <c:showPercent val="0"/>
          <c:showBubbleSize val="0"/>
        </c:dLbls>
        <c:marker val="1"/>
        <c:smooth val="0"/>
        <c:axId val="990130591"/>
        <c:axId val="990116031"/>
      </c:lineChart>
      <c:lineChart>
        <c:grouping val="standard"/>
        <c:varyColors val="0"/>
        <c:ser>
          <c:idx val="2"/>
          <c:order val="2"/>
          <c:tx>
            <c:strRef>
              <c:f>'PS 10'!$D$4</c:f>
              <c:strCache>
                <c:ptCount val="1"/>
                <c:pt idx="0">
                  <c:v>Manufacturing Income  Index(RHS)</c:v>
                </c:pt>
              </c:strCache>
            </c:strRef>
          </c:tx>
          <c:spPr>
            <a:ln w="12700" cap="rnd">
              <a:solidFill>
                <a:schemeClr val="accent3"/>
              </a:solidFill>
              <a:round/>
            </a:ln>
            <a:effectLst/>
          </c:spPr>
          <c:marker>
            <c:symbol val="none"/>
          </c:marker>
          <c:cat>
            <c:strRef>
              <c:f>'PS 10'!$A$5:$A$37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'PS 10'!$D$5:$D$37</c:f>
              <c:numCache>
                <c:formatCode>_(* #,##0.00_);_(* \(#,##0.00\);_(* "-"??_);_(@_)</c:formatCode>
                <c:ptCount val="32"/>
                <c:pt idx="0">
                  <c:v>338.9183457051962</c:v>
                </c:pt>
                <c:pt idx="1">
                  <c:v>262.77836691410391</c:v>
                </c:pt>
                <c:pt idx="2">
                  <c:v>354.82502651113464</c:v>
                </c:pt>
                <c:pt idx="3">
                  <c:v>462.88441145281013</c:v>
                </c:pt>
                <c:pt idx="4">
                  <c:v>611.6118769883351</c:v>
                </c:pt>
                <c:pt idx="5">
                  <c:v>617.39130434782601</c:v>
                </c:pt>
                <c:pt idx="6">
                  <c:v>487.69883351007422</c:v>
                </c:pt>
                <c:pt idx="7">
                  <c:v>527.09437963944856</c:v>
                </c:pt>
                <c:pt idx="8">
                  <c:v>567.81548250265109</c:v>
                </c:pt>
                <c:pt idx="9">
                  <c:v>520.99681866383889</c:v>
                </c:pt>
                <c:pt idx="10">
                  <c:v>534.0402969247084</c:v>
                </c:pt>
                <c:pt idx="11">
                  <c:v>609.4909862142099</c:v>
                </c:pt>
                <c:pt idx="12">
                  <c:v>814.74019088016962</c:v>
                </c:pt>
                <c:pt idx="13">
                  <c:v>915.58854718981956</c:v>
                </c:pt>
                <c:pt idx="14">
                  <c:v>1117.762460233298</c:v>
                </c:pt>
                <c:pt idx="15">
                  <c:v>1169.3531283138918</c:v>
                </c:pt>
                <c:pt idx="16">
                  <c:v>1207.423117709438</c:v>
                </c:pt>
                <c:pt idx="17">
                  <c:v>1318.7698833510074</c:v>
                </c:pt>
                <c:pt idx="18">
                  <c:v>1271.9512195121952</c:v>
                </c:pt>
                <c:pt idx="19">
                  <c:v>847.50795334040299</c:v>
                </c:pt>
                <c:pt idx="20">
                  <c:v>1196.1823966065747</c:v>
                </c:pt>
                <c:pt idx="21">
                  <c:v>867.28525980911991</c:v>
                </c:pt>
                <c:pt idx="22">
                  <c:v>689.76670201484626</c:v>
                </c:pt>
                <c:pt idx="23">
                  <c:v>676.2460233297985</c:v>
                </c:pt>
                <c:pt idx="24">
                  <c:v>866.22481442205719</c:v>
                </c:pt>
                <c:pt idx="25">
                  <c:v>925.13255567338274</c:v>
                </c:pt>
                <c:pt idx="26">
                  <c:v>942.52386002120898</c:v>
                </c:pt>
                <c:pt idx="27">
                  <c:v>1170.3605514316014</c:v>
                </c:pt>
                <c:pt idx="28">
                  <c:v>1260.7635206786849</c:v>
                </c:pt>
                <c:pt idx="29">
                  <c:v>1178.1548250265112</c:v>
                </c:pt>
                <c:pt idx="30">
                  <c:v>1317.391304347826</c:v>
                </c:pt>
                <c:pt idx="31">
                  <c:v>347.29586426299045</c:v>
                </c:pt>
              </c:numCache>
            </c:numRef>
          </c:val>
          <c:smooth val="0"/>
          <c:extLst>
            <c:ext xmlns:c16="http://schemas.microsoft.com/office/drawing/2014/chart" uri="{C3380CC4-5D6E-409C-BE32-E72D297353CC}">
              <c16:uniqueId val="{00000002-D8A3-43BF-BD44-29DD95DE83EC}"/>
            </c:ext>
          </c:extLst>
        </c:ser>
        <c:ser>
          <c:idx val="3"/>
          <c:order val="3"/>
          <c:tx>
            <c:strRef>
              <c:f>'PS 10'!$E$4</c:f>
              <c:strCache>
                <c:ptCount val="1"/>
                <c:pt idx="0">
                  <c:v>Mining Income  Index(RHS)</c:v>
                </c:pt>
              </c:strCache>
            </c:strRef>
          </c:tx>
          <c:spPr>
            <a:ln w="12700" cap="rnd">
              <a:solidFill>
                <a:schemeClr val="accent4"/>
              </a:solidFill>
              <a:round/>
            </a:ln>
            <a:effectLst/>
          </c:spPr>
          <c:marker>
            <c:symbol val="none"/>
          </c:marker>
          <c:cat>
            <c:strRef>
              <c:f>'PS 10'!$A$5:$A$37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'PS 10'!$E$5:$E$37</c:f>
              <c:numCache>
                <c:formatCode>_(* #,##0.00_);_(* \(#,##0.00\);_(* "-"??_);_(@_)</c:formatCode>
                <c:ptCount val="32"/>
                <c:pt idx="0">
                  <c:v>443.76434583014543</c:v>
                </c:pt>
                <c:pt idx="1">
                  <c:v>410.78806426931902</c:v>
                </c:pt>
                <c:pt idx="2">
                  <c:v>388.90589135424636</c:v>
                </c:pt>
                <c:pt idx="3">
                  <c:v>397.55164498852332</c:v>
                </c:pt>
                <c:pt idx="4">
                  <c:v>355.85309869931137</c:v>
                </c:pt>
                <c:pt idx="5">
                  <c:v>412.62433052792653</c:v>
                </c:pt>
                <c:pt idx="6">
                  <c:v>483.93267023718437</c:v>
                </c:pt>
                <c:pt idx="7">
                  <c:v>414.91966335118593</c:v>
                </c:pt>
                <c:pt idx="8">
                  <c:v>389.36495791889831</c:v>
                </c:pt>
                <c:pt idx="9">
                  <c:v>529.99234889058903</c:v>
                </c:pt>
                <c:pt idx="10">
                  <c:v>1027.7735271614383</c:v>
                </c:pt>
                <c:pt idx="11">
                  <c:v>1206.9625095638867</c:v>
                </c:pt>
                <c:pt idx="12">
                  <c:v>1113.7719969395562</c:v>
                </c:pt>
                <c:pt idx="13">
                  <c:v>1224.2540168324408</c:v>
                </c:pt>
                <c:pt idx="14">
                  <c:v>1006.044376434583</c:v>
                </c:pt>
                <c:pt idx="15">
                  <c:v>2114.2310635042081</c:v>
                </c:pt>
                <c:pt idx="16">
                  <c:v>3098.5462892119358</c:v>
                </c:pt>
                <c:pt idx="17">
                  <c:v>2748.0489671002297</c:v>
                </c:pt>
                <c:pt idx="18">
                  <c:v>4760.4437643458305</c:v>
                </c:pt>
                <c:pt idx="19">
                  <c:v>3719.3573068094875</c:v>
                </c:pt>
                <c:pt idx="20">
                  <c:v>5260.6732976281564</c:v>
                </c:pt>
                <c:pt idx="21">
                  <c:v>5898.6993114001525</c:v>
                </c:pt>
                <c:pt idx="22">
                  <c:v>3902.0657995409333</c:v>
                </c:pt>
                <c:pt idx="23">
                  <c:v>4340.1683244070391</c:v>
                </c:pt>
                <c:pt idx="24">
                  <c:v>2943.3817903596023</c:v>
                </c:pt>
                <c:pt idx="25">
                  <c:v>1838.4850803366489</c:v>
                </c:pt>
                <c:pt idx="26">
                  <c:v>2253.175210405509</c:v>
                </c:pt>
                <c:pt idx="27">
                  <c:v>4930.9104820198927</c:v>
                </c:pt>
                <c:pt idx="28">
                  <c:v>6304.8201989288445</c:v>
                </c:pt>
                <c:pt idx="29">
                  <c:v>8406.9625095638876</c:v>
                </c:pt>
                <c:pt idx="30">
                  <c:v>7704.1315990818666</c:v>
                </c:pt>
                <c:pt idx="31">
                  <c:v>2453.2517214996178</c:v>
                </c:pt>
              </c:numCache>
            </c:numRef>
          </c:val>
          <c:smooth val="0"/>
          <c:extLst>
            <c:ext xmlns:c16="http://schemas.microsoft.com/office/drawing/2014/chart" uri="{C3380CC4-5D6E-409C-BE32-E72D297353CC}">
              <c16:uniqueId val="{00000003-D8A3-43BF-BD44-29DD95DE83EC}"/>
            </c:ext>
          </c:extLst>
        </c:ser>
        <c:dLbls>
          <c:showLegendKey val="0"/>
          <c:showVal val="0"/>
          <c:showCatName val="0"/>
          <c:showSerName val="0"/>
          <c:showPercent val="0"/>
          <c:showBubbleSize val="0"/>
        </c:dLbls>
        <c:marker val="1"/>
        <c:smooth val="0"/>
        <c:axId val="728763503"/>
        <c:axId val="728763087"/>
      </c:lineChart>
      <c:catAx>
        <c:axId val="9901305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0116031"/>
        <c:crosses val="autoZero"/>
        <c:auto val="1"/>
        <c:lblAlgn val="ctr"/>
        <c:lblOffset val="100"/>
        <c:noMultiLvlLbl val="0"/>
      </c:catAx>
      <c:valAx>
        <c:axId val="990116031"/>
        <c:scaling>
          <c:orientation val="minMax"/>
        </c:scaling>
        <c:delete val="0"/>
        <c:axPos val="l"/>
        <c:majorGridlines>
          <c:spPr>
            <a:ln w="9525" cap="flat" cmpd="sng" algn="ctr">
              <a:solidFill>
                <a:schemeClr val="tx1">
                  <a:lumMod val="15000"/>
                  <a:lumOff val="85000"/>
                </a:schemeClr>
              </a:solidFill>
              <a:round/>
            </a:ln>
            <a:effectLst/>
          </c:spPr>
        </c:majorGridlines>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0130591"/>
        <c:crosses val="autoZero"/>
        <c:crossBetween val="between"/>
      </c:valAx>
      <c:valAx>
        <c:axId val="728763087"/>
        <c:scaling>
          <c:orientation val="minMax"/>
        </c:scaling>
        <c:delete val="0"/>
        <c:axPos val="r"/>
        <c:numFmt formatCode="_(* #,##0.00_);_(* \(#,##0.00\);_(* &quot;-&quot;??_);_(@_)"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28763503"/>
        <c:crosses val="max"/>
        <c:crossBetween val="between"/>
      </c:valAx>
      <c:catAx>
        <c:axId val="728763503"/>
        <c:scaling>
          <c:orientation val="minMax"/>
        </c:scaling>
        <c:delete val="1"/>
        <c:axPos val="b"/>
        <c:numFmt formatCode="General" sourceLinked="1"/>
        <c:majorTickMark val="out"/>
        <c:minorTickMark val="none"/>
        <c:tickLblPos val="nextTo"/>
        <c:crossAx val="728763087"/>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Project.xlsx]PS 11!PivotTable28</c:name>
    <c:fmtId val="12"/>
  </c:pivotSource>
  <c:chart>
    <c:autoTitleDeleted val="0"/>
    <c:pivotFmts>
      <c:pivotFmt>
        <c:idx val="0"/>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4275824291508088"/>
          <c:y val="0.1126217620163012"/>
          <c:w val="0.83047724065083295"/>
          <c:h val="0.54915022285222037"/>
        </c:manualLayout>
      </c:layout>
      <c:barChart>
        <c:barDir val="col"/>
        <c:grouping val="clustered"/>
        <c:varyColors val="0"/>
        <c:ser>
          <c:idx val="2"/>
          <c:order val="2"/>
          <c:tx>
            <c:strRef>
              <c:f>'PS 11'!$D$4</c:f>
              <c:strCache>
                <c:ptCount val="1"/>
                <c:pt idx="0">
                  <c:v>Share  Of Mining</c:v>
                </c:pt>
              </c:strCache>
            </c:strRef>
          </c:tx>
          <c:spPr>
            <a:solidFill>
              <a:schemeClr val="accent3"/>
            </a:solidFill>
            <a:ln>
              <a:noFill/>
            </a:ln>
            <a:effectLst/>
          </c:spPr>
          <c:invertIfNegative val="0"/>
          <c:cat>
            <c:strRef>
              <c:f>'PS 11'!$A$5:$A$36</c:f>
              <c:strCach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strCache>
            </c:strRef>
          </c:cat>
          <c:val>
            <c:numRef>
              <c:f>'PS 11'!$D$5:$D$36</c:f>
              <c:numCache>
                <c:formatCode>0.00%</c:formatCode>
                <c:ptCount val="31"/>
                <c:pt idx="0">
                  <c:v>0.45967190423223686</c:v>
                </c:pt>
                <c:pt idx="1">
                  <c:v>0.49729633830678838</c:v>
                </c:pt>
                <c:pt idx="2">
                  <c:v>0.41356632950144179</c:v>
                </c:pt>
                <c:pt idx="3">
                  <c:v>0.36053001676567431</c:v>
                </c:pt>
                <c:pt idx="4">
                  <c:v>0.27637579369230453</c:v>
                </c:pt>
                <c:pt idx="5">
                  <c:v>0.3009402443637732</c:v>
                </c:pt>
                <c:pt idx="6">
                  <c:v>0.3798296400483398</c:v>
                </c:pt>
                <c:pt idx="7">
                  <c:v>0.32092530095191851</c:v>
                </c:pt>
                <c:pt idx="8">
                  <c:v>0.28326630976765166</c:v>
                </c:pt>
                <c:pt idx="9">
                  <c:v>0.34780845202750615</c:v>
                </c:pt>
                <c:pt idx="10">
                  <c:v>0.51133879911010971</c:v>
                </c:pt>
                <c:pt idx="11">
                  <c:v>0.46571258990175213</c:v>
                </c:pt>
                <c:pt idx="12">
                  <c:v>0.3834393351301264</c:v>
                </c:pt>
                <c:pt idx="13">
                  <c:v>0.38891472416106337</c:v>
                </c:pt>
                <c:pt idx="14">
                  <c:v>0.30060791003176296</c:v>
                </c:pt>
                <c:pt idx="15">
                  <c:v>0.45887482734752388</c:v>
                </c:pt>
                <c:pt idx="16">
                  <c:v>0.5549313545346819</c:v>
                </c:pt>
                <c:pt idx="17">
                  <c:v>0.49220170553560449</c:v>
                </c:pt>
                <c:pt idx="18">
                  <c:v>0.60135846997685849</c:v>
                </c:pt>
                <c:pt idx="19">
                  <c:v>0.59175985304746814</c:v>
                </c:pt>
                <c:pt idx="20">
                  <c:v>0.62050912132410196</c:v>
                </c:pt>
                <c:pt idx="21">
                  <c:v>0.69520405005550012</c:v>
                </c:pt>
                <c:pt idx="22">
                  <c:v>0.61230401183971461</c:v>
                </c:pt>
                <c:pt idx="23">
                  <c:v>0.63420491022286962</c:v>
                </c:pt>
                <c:pt idx="24">
                  <c:v>0.47871588999085385</c:v>
                </c:pt>
                <c:pt idx="25">
                  <c:v>0.37155544249663164</c:v>
                </c:pt>
                <c:pt idx="26">
                  <c:v>0.40400977211258632</c:v>
                </c:pt>
                <c:pt idx="27">
                  <c:v>0.60164684932233847</c:v>
                </c:pt>
                <c:pt idx="28">
                  <c:v>0.61522445344326626</c:v>
                </c:pt>
                <c:pt idx="29">
                  <c:v>0.69426084018545242</c:v>
                </c:pt>
                <c:pt idx="30">
                  <c:v>0.63586298962288745</c:v>
                </c:pt>
              </c:numCache>
            </c:numRef>
          </c:val>
          <c:extLst>
            <c:ext xmlns:c16="http://schemas.microsoft.com/office/drawing/2014/chart" uri="{C3380CC4-5D6E-409C-BE32-E72D297353CC}">
              <c16:uniqueId val="{00000000-F693-49A1-96A3-BE2F50B9D3D4}"/>
            </c:ext>
          </c:extLst>
        </c:ser>
        <c:dLbls>
          <c:showLegendKey val="0"/>
          <c:showVal val="0"/>
          <c:showCatName val="0"/>
          <c:showSerName val="0"/>
          <c:showPercent val="0"/>
          <c:showBubbleSize val="0"/>
        </c:dLbls>
        <c:gapWidth val="150"/>
        <c:axId val="990104799"/>
        <c:axId val="990108543"/>
      </c:barChart>
      <c:lineChart>
        <c:grouping val="standard"/>
        <c:varyColors val="0"/>
        <c:ser>
          <c:idx val="0"/>
          <c:order val="0"/>
          <c:tx>
            <c:strRef>
              <c:f>'PS 11'!$B$4</c:f>
              <c:strCache>
                <c:ptCount val="1"/>
                <c:pt idx="0">
                  <c:v>Share Of  Construction</c:v>
                </c:pt>
              </c:strCache>
            </c:strRef>
          </c:tx>
          <c:spPr>
            <a:ln w="12700" cap="rnd">
              <a:solidFill>
                <a:schemeClr val="accent1"/>
              </a:solidFill>
              <a:round/>
            </a:ln>
            <a:effectLst/>
          </c:spPr>
          <c:marker>
            <c:symbol val="none"/>
          </c:marker>
          <c:cat>
            <c:strRef>
              <c:f>'PS 11'!$A$5:$A$36</c:f>
              <c:strCach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strCache>
            </c:strRef>
          </c:cat>
          <c:val>
            <c:numRef>
              <c:f>'PS 11'!$B$5:$B$36</c:f>
              <c:numCache>
                <c:formatCode>0.00%</c:formatCode>
                <c:ptCount val="31"/>
                <c:pt idx="0">
                  <c:v>2.6811546449005314E-2</c:v>
                </c:pt>
                <c:pt idx="1">
                  <c:v>3.4586863103346077E-2</c:v>
                </c:pt>
                <c:pt idx="2">
                  <c:v>3.4972212805637705E-2</c:v>
                </c:pt>
                <c:pt idx="3">
                  <c:v>2.8260659182820468E-2</c:v>
                </c:pt>
                <c:pt idx="4">
                  <c:v>3.3483060011034876E-2</c:v>
                </c:pt>
                <c:pt idx="5">
                  <c:v>4.3663994393591768E-2</c:v>
                </c:pt>
                <c:pt idx="6">
                  <c:v>4.8565758437916808E-2</c:v>
                </c:pt>
                <c:pt idx="7">
                  <c:v>6.5801567074745132E-2</c:v>
                </c:pt>
                <c:pt idx="8">
                  <c:v>8.0925642215116125E-2</c:v>
                </c:pt>
                <c:pt idx="9">
                  <c:v>8.8159241286989334E-2</c:v>
                </c:pt>
                <c:pt idx="10">
                  <c:v>7.2605746429830559E-2</c:v>
                </c:pt>
                <c:pt idx="11">
                  <c:v>0.15053255215052164</c:v>
                </c:pt>
                <c:pt idx="12">
                  <c:v>0.16808622462192382</c:v>
                </c:pt>
                <c:pt idx="13">
                  <c:v>0.14491834723774283</c:v>
                </c:pt>
                <c:pt idx="14">
                  <c:v>0.1580150867024383</c:v>
                </c:pt>
                <c:pt idx="15">
                  <c:v>0.12629300615335698</c:v>
                </c:pt>
                <c:pt idx="16">
                  <c:v>0.10113397503184594</c:v>
                </c:pt>
                <c:pt idx="17">
                  <c:v>0.13391351362916656</c:v>
                </c:pt>
                <c:pt idx="18">
                  <c:v>0.11715437778491969</c:v>
                </c:pt>
                <c:pt idx="19">
                  <c:v>0.15192651387702494</c:v>
                </c:pt>
                <c:pt idx="20">
                  <c:v>0.12904717050723513</c:v>
                </c:pt>
                <c:pt idx="21">
                  <c:v>0.11759312333360089</c:v>
                </c:pt>
                <c:pt idx="22">
                  <c:v>0.16414246350451792</c:v>
                </c:pt>
                <c:pt idx="23">
                  <c:v>0.17520743841018649</c:v>
                </c:pt>
                <c:pt idx="24">
                  <c:v>0.22798270905506221</c:v>
                </c:pt>
                <c:pt idx="25">
                  <c:v>0.25880167154160511</c:v>
                </c:pt>
                <c:pt idx="26">
                  <c:v>0.22276944543623403</c:v>
                </c:pt>
                <c:pt idx="27">
                  <c:v>0.12548514597593316</c:v>
                </c:pt>
                <c:pt idx="28">
                  <c:v>0.12806870047326002</c:v>
                </c:pt>
                <c:pt idx="29">
                  <c:v>0.1134918816605571</c:v>
                </c:pt>
                <c:pt idx="30">
                  <c:v>0.14685238160775402</c:v>
                </c:pt>
              </c:numCache>
            </c:numRef>
          </c:val>
          <c:smooth val="0"/>
          <c:extLst>
            <c:ext xmlns:c16="http://schemas.microsoft.com/office/drawing/2014/chart" uri="{C3380CC4-5D6E-409C-BE32-E72D297353CC}">
              <c16:uniqueId val="{00000001-F693-49A1-96A3-BE2F50B9D3D4}"/>
            </c:ext>
          </c:extLst>
        </c:ser>
        <c:ser>
          <c:idx val="3"/>
          <c:order val="3"/>
          <c:tx>
            <c:strRef>
              <c:f>'PS 11'!$E$4</c:f>
              <c:strCache>
                <c:ptCount val="1"/>
                <c:pt idx="0">
                  <c:v>Share Of  Manufacturing</c:v>
                </c:pt>
              </c:strCache>
            </c:strRef>
          </c:tx>
          <c:spPr>
            <a:ln w="12700" cap="rnd">
              <a:solidFill>
                <a:schemeClr val="accent4"/>
              </a:solidFill>
              <a:round/>
            </a:ln>
            <a:effectLst/>
          </c:spPr>
          <c:marker>
            <c:symbol val="none"/>
          </c:marker>
          <c:cat>
            <c:strRef>
              <c:f>'PS 11'!$A$5:$A$36</c:f>
              <c:strCach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strCache>
            </c:strRef>
          </c:cat>
          <c:val>
            <c:numRef>
              <c:f>'PS 11'!$E$5:$E$36</c:f>
              <c:numCache>
                <c:formatCode>0.00%</c:formatCode>
                <c:ptCount val="31"/>
                <c:pt idx="0">
                  <c:v>0.50787413339684673</c:v>
                </c:pt>
                <c:pt idx="1">
                  <c:v>0.45734519383993832</c:v>
                </c:pt>
                <c:pt idx="2">
                  <c:v>0.54362590882021777</c:v>
                </c:pt>
                <c:pt idx="3">
                  <c:v>0.60442233120331845</c:v>
                </c:pt>
                <c:pt idx="4">
                  <c:v>0.68385420211356918</c:v>
                </c:pt>
                <c:pt idx="5">
                  <c:v>0.64850864763645499</c:v>
                </c:pt>
                <c:pt idx="6">
                  <c:v>0.54981855566354243</c:v>
                </c:pt>
                <c:pt idx="7">
                  <c:v>0.58835870708308935</c:v>
                </c:pt>
                <c:pt idx="8">
                  <c:v>0.59885280545974551</c:v>
                </c:pt>
                <c:pt idx="9">
                  <c:v>0.50107685562583948</c:v>
                </c:pt>
                <c:pt idx="10">
                  <c:v>0.37920898641709067</c:v>
                </c:pt>
                <c:pt idx="11">
                  <c:v>0.3401113379645625</c:v>
                </c:pt>
                <c:pt idx="12">
                  <c:v>0.40335934538170432</c:v>
                </c:pt>
                <c:pt idx="13">
                  <c:v>0.41963082463350948</c:v>
                </c:pt>
                <c:pt idx="14">
                  <c:v>0.49594561090221534</c:v>
                </c:pt>
                <c:pt idx="15">
                  <c:v>0.38001206764970741</c:v>
                </c:pt>
                <c:pt idx="16">
                  <c:v>0.31384527511741844</c:v>
                </c:pt>
                <c:pt idx="17">
                  <c:v>0.34078197401149779</c:v>
                </c:pt>
                <c:pt idx="18">
                  <c:v>0.2452101118299346</c:v>
                </c:pt>
                <c:pt idx="19">
                  <c:v>0.20045864722336004</c:v>
                </c:pt>
                <c:pt idx="20">
                  <c:v>0.21064880787340715</c:v>
                </c:pt>
                <c:pt idx="21">
                  <c:v>0.14826773080017552</c:v>
                </c:pt>
                <c:pt idx="22">
                  <c:v>0.15891158567723457</c:v>
                </c:pt>
                <c:pt idx="23">
                  <c:v>0.140044163059796</c:v>
                </c:pt>
                <c:pt idx="24">
                  <c:v>0.21385837073146152</c:v>
                </c:pt>
                <c:pt idx="25">
                  <c:v>0.28759496467096518</c:v>
                </c:pt>
                <c:pt idx="26">
                  <c:v>0.28421659548012035</c:v>
                </c:pt>
                <c:pt idx="27">
                  <c:v>0.20727982127922687</c:v>
                </c:pt>
                <c:pt idx="28">
                  <c:v>0.18216012934747666</c:v>
                </c:pt>
                <c:pt idx="29">
                  <c:v>0.14110342548786697</c:v>
                </c:pt>
                <c:pt idx="30">
                  <c:v>0.15827169269003563</c:v>
                </c:pt>
              </c:numCache>
            </c:numRef>
          </c:val>
          <c:smooth val="0"/>
          <c:extLst>
            <c:ext xmlns:c16="http://schemas.microsoft.com/office/drawing/2014/chart" uri="{C3380CC4-5D6E-409C-BE32-E72D297353CC}">
              <c16:uniqueId val="{00000002-F693-49A1-96A3-BE2F50B9D3D4}"/>
            </c:ext>
          </c:extLst>
        </c:ser>
        <c:dLbls>
          <c:showLegendKey val="0"/>
          <c:showVal val="0"/>
          <c:showCatName val="0"/>
          <c:showSerName val="0"/>
          <c:showPercent val="0"/>
          <c:showBubbleSize val="0"/>
        </c:dLbls>
        <c:marker val="1"/>
        <c:smooth val="0"/>
        <c:axId val="990104799"/>
        <c:axId val="990108543"/>
      </c:lineChart>
      <c:lineChart>
        <c:grouping val="standard"/>
        <c:varyColors val="0"/>
        <c:ser>
          <c:idx val="1"/>
          <c:order val="1"/>
          <c:tx>
            <c:strRef>
              <c:f>'PS 11'!$C$4</c:f>
              <c:strCache>
                <c:ptCount val="1"/>
                <c:pt idx="0">
                  <c:v>Share Of  EGW(RHS)</c:v>
                </c:pt>
              </c:strCache>
            </c:strRef>
          </c:tx>
          <c:spPr>
            <a:ln w="12700" cap="rnd">
              <a:solidFill>
                <a:schemeClr val="accent2"/>
              </a:solidFill>
              <a:round/>
            </a:ln>
            <a:effectLst/>
          </c:spPr>
          <c:marker>
            <c:symbol val="none"/>
          </c:marker>
          <c:cat>
            <c:strRef>
              <c:f>'PS 11'!$A$5:$A$36</c:f>
              <c:strCache>
                <c:ptCount val="3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strCache>
            </c:strRef>
          </c:cat>
          <c:val>
            <c:numRef>
              <c:f>'PS 11'!$C$5:$C$36</c:f>
              <c:numCache>
                <c:formatCode>0.00%</c:formatCode>
                <c:ptCount val="31"/>
                <c:pt idx="0">
                  <c:v>5.642415921911165E-3</c:v>
                </c:pt>
                <c:pt idx="1">
                  <c:v>1.077160474992727E-2</c:v>
                </c:pt>
                <c:pt idx="2">
                  <c:v>7.835548872702814E-3</c:v>
                </c:pt>
                <c:pt idx="3">
                  <c:v>6.7869928481867807E-3</c:v>
                </c:pt>
                <c:pt idx="4">
                  <c:v>6.28694418309147E-3</c:v>
                </c:pt>
                <c:pt idx="5">
                  <c:v>6.8871136061800821E-3</c:v>
                </c:pt>
                <c:pt idx="6">
                  <c:v>2.1786045850200934E-2</c:v>
                </c:pt>
                <c:pt idx="7">
                  <c:v>2.4914424890247061E-2</c:v>
                </c:pt>
                <c:pt idx="8">
                  <c:v>3.6955242557486584E-2</c:v>
                </c:pt>
                <c:pt idx="9">
                  <c:v>6.2955451059665019E-2</c:v>
                </c:pt>
                <c:pt idx="10">
                  <c:v>3.6846468042969018E-2</c:v>
                </c:pt>
                <c:pt idx="11">
                  <c:v>4.3643519983163792E-2</c:v>
                </c:pt>
                <c:pt idx="12">
                  <c:v>4.5115094866245452E-2</c:v>
                </c:pt>
                <c:pt idx="13">
                  <c:v>4.6536103967684275E-2</c:v>
                </c:pt>
                <c:pt idx="14">
                  <c:v>4.5431392363583373E-2</c:v>
                </c:pt>
                <c:pt idx="15">
                  <c:v>3.4820098849411785E-2</c:v>
                </c:pt>
                <c:pt idx="16">
                  <c:v>3.0089395316053775E-2</c:v>
                </c:pt>
                <c:pt idx="17">
                  <c:v>3.3102806823731207E-2</c:v>
                </c:pt>
                <c:pt idx="18">
                  <c:v>3.6277040408287303E-2</c:v>
                </c:pt>
                <c:pt idx="19">
                  <c:v>5.5854985852146932E-2</c:v>
                </c:pt>
                <c:pt idx="20">
                  <c:v>3.9794900295255724E-2</c:v>
                </c:pt>
                <c:pt idx="21">
                  <c:v>3.893509581072345E-2</c:v>
                </c:pt>
                <c:pt idx="22">
                  <c:v>6.4641938978532903E-2</c:v>
                </c:pt>
                <c:pt idx="23">
                  <c:v>5.0543488307147937E-2</c:v>
                </c:pt>
                <c:pt idx="24">
                  <c:v>7.9443030222622391E-2</c:v>
                </c:pt>
                <c:pt idx="25">
                  <c:v>8.2047921290798048E-2</c:v>
                </c:pt>
                <c:pt idx="26">
                  <c:v>8.9004186971059301E-2</c:v>
                </c:pt>
                <c:pt idx="27">
                  <c:v>6.5588183422501486E-2</c:v>
                </c:pt>
                <c:pt idx="28">
                  <c:v>7.4546716735997054E-2</c:v>
                </c:pt>
                <c:pt idx="29">
                  <c:v>5.1143852666123514E-2</c:v>
                </c:pt>
                <c:pt idx="30">
                  <c:v>5.9012936079322925E-2</c:v>
                </c:pt>
              </c:numCache>
            </c:numRef>
          </c:val>
          <c:smooth val="0"/>
          <c:extLst>
            <c:ext xmlns:c16="http://schemas.microsoft.com/office/drawing/2014/chart" uri="{C3380CC4-5D6E-409C-BE32-E72D297353CC}">
              <c16:uniqueId val="{00000003-F693-49A1-96A3-BE2F50B9D3D4}"/>
            </c:ext>
          </c:extLst>
        </c:ser>
        <c:dLbls>
          <c:showLegendKey val="0"/>
          <c:showVal val="0"/>
          <c:showCatName val="0"/>
          <c:showSerName val="0"/>
          <c:showPercent val="0"/>
          <c:showBubbleSize val="0"/>
        </c:dLbls>
        <c:marker val="1"/>
        <c:smooth val="0"/>
        <c:axId val="1623012351"/>
        <c:axId val="1623028575"/>
      </c:lineChart>
      <c:catAx>
        <c:axId val="990104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990108543"/>
        <c:crosses val="autoZero"/>
        <c:auto val="1"/>
        <c:lblAlgn val="ctr"/>
        <c:lblOffset val="100"/>
        <c:noMultiLvlLbl val="0"/>
      </c:catAx>
      <c:valAx>
        <c:axId val="99010854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a:solidFill>
                      <a:schemeClr val="tx1"/>
                    </a:solidFill>
                  </a:rPr>
                  <a:t>Share</a:t>
                </a:r>
                <a:r>
                  <a:rPr lang="en-US" baseline="0">
                    <a:solidFill>
                      <a:schemeClr val="tx1"/>
                    </a:solidFill>
                  </a:rPr>
                  <a:t> Percentage</a:t>
                </a:r>
                <a:endParaRPr lang="en-US">
                  <a:solidFill>
                    <a:schemeClr val="tx1"/>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90104799"/>
        <c:crosses val="autoZero"/>
        <c:crossBetween val="between"/>
      </c:valAx>
      <c:valAx>
        <c:axId val="1623028575"/>
        <c:scaling>
          <c:orientation val="minMax"/>
        </c:scaling>
        <c:delete val="0"/>
        <c:axPos val="r"/>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23012351"/>
        <c:crosses val="max"/>
        <c:crossBetween val="between"/>
      </c:valAx>
      <c:catAx>
        <c:axId val="1623012351"/>
        <c:scaling>
          <c:orientation val="minMax"/>
        </c:scaling>
        <c:delete val="1"/>
        <c:axPos val="b"/>
        <c:numFmt formatCode="General" sourceLinked="1"/>
        <c:majorTickMark val="out"/>
        <c:minorTickMark val="none"/>
        <c:tickLblPos val="nextTo"/>
        <c:crossAx val="1623028575"/>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Table!PivotTable53</c:name>
    <c:fmtId val="6"/>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Export By Volume</a:t>
            </a:r>
            <a:endParaRPr lang="en-US"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 Pivot Table'!$B$42</c:f>
              <c:strCache>
                <c:ptCount val="1"/>
                <c:pt idx="0">
                  <c:v>Total</c:v>
                </c:pt>
              </c:strCache>
            </c:strRef>
          </c:tx>
          <c:spPr>
            <a:solidFill>
              <a:schemeClr val="accent6">
                <a:lumMod val="60000"/>
                <a:lumOff val="40000"/>
              </a:schemeClr>
            </a:solidFill>
            <a:ln>
              <a:solidFill>
                <a:schemeClr val="accent6">
                  <a:lumMod val="60000"/>
                  <a:lumOff val="40000"/>
                </a:schemeClr>
              </a:solidFill>
            </a:ln>
            <a:effectLst/>
          </c:spPr>
          <c:invertIfNegative val="0"/>
          <c:cat>
            <c:strRef>
              <c:f>' Pivot Table'!$A$43:$A$75</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Table'!$B$43:$B$75</c:f>
              <c:numCache>
                <c:formatCode>General</c:formatCode>
                <c:ptCount val="32"/>
                <c:pt idx="0">
                  <c:v>53.136142</c:v>
                </c:pt>
                <c:pt idx="1">
                  <c:v>70.553276999999994</c:v>
                </c:pt>
                <c:pt idx="2">
                  <c:v>67.665963000000005</c:v>
                </c:pt>
                <c:pt idx="3">
                  <c:v>69.580940999999996</c:v>
                </c:pt>
                <c:pt idx="4">
                  <c:v>82.845219999999998</c:v>
                </c:pt>
                <c:pt idx="5">
                  <c:v>79.425726999999995</c:v>
                </c:pt>
                <c:pt idx="6">
                  <c:v>87.387950000000004</c:v>
                </c:pt>
                <c:pt idx="7">
                  <c:v>78.005352999999999</c:v>
                </c:pt>
                <c:pt idx="8">
                  <c:v>114.860935</c:v>
                </c:pt>
                <c:pt idx="9">
                  <c:v>82.255961999999997</c:v>
                </c:pt>
                <c:pt idx="10">
                  <c:v>83.268743999999998</c:v>
                </c:pt>
                <c:pt idx="11">
                  <c:v>81.278976</c:v>
                </c:pt>
                <c:pt idx="12">
                  <c:v>69.268219000000002</c:v>
                </c:pt>
                <c:pt idx="13">
                  <c:v>78.112359999999995</c:v>
                </c:pt>
                <c:pt idx="14">
                  <c:v>80.697075999999996</c:v>
                </c:pt>
                <c:pt idx="15">
                  <c:v>75.493360999999993</c:v>
                </c:pt>
                <c:pt idx="16">
                  <c:v>69.942211999999998</c:v>
                </c:pt>
                <c:pt idx="17">
                  <c:v>95.999875000000003</c:v>
                </c:pt>
                <c:pt idx="18">
                  <c:v>89.461055000000002</c:v>
                </c:pt>
                <c:pt idx="19">
                  <c:v>124.4363444</c:v>
                </c:pt>
                <c:pt idx="20">
                  <c:v>81.002700309999994</c:v>
                </c:pt>
                <c:pt idx="21">
                  <c:v>77.778464810000003</c:v>
                </c:pt>
                <c:pt idx="22">
                  <c:v>61.932191199999998</c:v>
                </c:pt>
                <c:pt idx="23">
                  <c:v>67.736363109999999</c:v>
                </c:pt>
                <c:pt idx="24">
                  <c:v>77.845469629999997</c:v>
                </c:pt>
                <c:pt idx="25">
                  <c:v>77.259815639999999</c:v>
                </c:pt>
                <c:pt idx="26">
                  <c:v>69.487323119999999</c:v>
                </c:pt>
                <c:pt idx="27">
                  <c:v>74.950560710000005</c:v>
                </c:pt>
                <c:pt idx="28">
                  <c:v>98.928014809999993</c:v>
                </c:pt>
                <c:pt idx="29">
                  <c:v>91.901059140000001</c:v>
                </c:pt>
                <c:pt idx="30">
                  <c:v>71.983053470000002</c:v>
                </c:pt>
                <c:pt idx="31">
                  <c:v>81.973145209999998</c:v>
                </c:pt>
              </c:numCache>
            </c:numRef>
          </c:val>
          <c:extLst>
            <c:ext xmlns:c16="http://schemas.microsoft.com/office/drawing/2014/chart" uri="{C3380CC4-5D6E-409C-BE32-E72D297353CC}">
              <c16:uniqueId val="{00000000-8C24-4B48-BCFD-299F21AAAC65}"/>
            </c:ext>
          </c:extLst>
        </c:ser>
        <c:dLbls>
          <c:showLegendKey val="0"/>
          <c:showVal val="0"/>
          <c:showCatName val="0"/>
          <c:showSerName val="0"/>
          <c:showPercent val="0"/>
          <c:showBubbleSize val="0"/>
        </c:dLbls>
        <c:gapWidth val="219"/>
        <c:overlap val="-27"/>
        <c:axId val="1695203071"/>
        <c:axId val="1695205983"/>
      </c:barChart>
      <c:catAx>
        <c:axId val="1695203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205983"/>
        <c:crosses val="autoZero"/>
        <c:auto val="1"/>
        <c:lblAlgn val="ctr"/>
        <c:lblOffset val="100"/>
        <c:noMultiLvlLbl val="0"/>
      </c:catAx>
      <c:valAx>
        <c:axId val="1695205983"/>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Tones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20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Table!PivotTable54</c:name>
    <c:fmtId val="5"/>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Exploration Expenditure</a:t>
            </a:r>
            <a:endParaRPr lang="en-US" dirty="0">
              <a:solidFill>
                <a:schemeClr val="tx1"/>
              </a:solidFill>
            </a:endParaRPr>
          </a:p>
        </c:rich>
      </c:tx>
      <c:layout>
        <c:manualLayout>
          <c:xMode val="edge"/>
          <c:yMode val="edge"/>
          <c:x val="0.4486281093827047"/>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 Pivot Table'!$I$42</c:f>
              <c:strCache>
                <c:ptCount val="1"/>
                <c:pt idx="0">
                  <c:v>Total</c:v>
                </c:pt>
              </c:strCache>
            </c:strRef>
          </c:tx>
          <c:spPr>
            <a:ln w="12700" cap="rnd">
              <a:solidFill>
                <a:schemeClr val="accent4">
                  <a:lumMod val="60000"/>
                  <a:lumOff val="40000"/>
                </a:schemeClr>
              </a:solidFill>
              <a:round/>
            </a:ln>
            <a:effectLst/>
          </c:spPr>
          <c:marker>
            <c:symbol val="none"/>
          </c:marker>
          <c:cat>
            <c:strRef>
              <c:f>' Pivot Table'!$H$43:$H$75</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Table'!$I$43:$I$75</c:f>
              <c:numCache>
                <c:formatCode>General</c:formatCode>
                <c:ptCount val="32"/>
                <c:pt idx="0">
                  <c:v>67.900000000000006</c:v>
                </c:pt>
                <c:pt idx="1">
                  <c:v>63.2</c:v>
                </c:pt>
                <c:pt idx="2">
                  <c:v>67.8</c:v>
                </c:pt>
                <c:pt idx="3">
                  <c:v>69.7</c:v>
                </c:pt>
                <c:pt idx="4">
                  <c:v>108.8</c:v>
                </c:pt>
                <c:pt idx="5">
                  <c:v>114.2</c:v>
                </c:pt>
                <c:pt idx="6">
                  <c:v>123.3</c:v>
                </c:pt>
                <c:pt idx="7">
                  <c:v>150.1</c:v>
                </c:pt>
                <c:pt idx="8">
                  <c:v>136.1</c:v>
                </c:pt>
                <c:pt idx="9">
                  <c:v>99.4</c:v>
                </c:pt>
                <c:pt idx="10">
                  <c:v>71.900000000000006</c:v>
                </c:pt>
                <c:pt idx="11">
                  <c:v>83.3</c:v>
                </c:pt>
                <c:pt idx="12">
                  <c:v>73.900000000000006</c:v>
                </c:pt>
                <c:pt idx="13">
                  <c:v>84.6</c:v>
                </c:pt>
                <c:pt idx="14">
                  <c:v>91.2</c:v>
                </c:pt>
                <c:pt idx="15">
                  <c:v>81.900000000000006</c:v>
                </c:pt>
                <c:pt idx="16">
                  <c:v>90</c:v>
                </c:pt>
                <c:pt idx="17">
                  <c:v>103.6</c:v>
                </c:pt>
                <c:pt idx="18">
                  <c:v>142.4</c:v>
                </c:pt>
                <c:pt idx="19">
                  <c:v>85.6</c:v>
                </c:pt>
                <c:pt idx="20">
                  <c:v>130.80000000000001</c:v>
                </c:pt>
                <c:pt idx="21">
                  <c:v>146.4</c:v>
                </c:pt>
                <c:pt idx="22">
                  <c:v>168.8</c:v>
                </c:pt>
                <c:pt idx="23">
                  <c:v>154.69999999999999</c:v>
                </c:pt>
                <c:pt idx="24">
                  <c:v>81.7</c:v>
                </c:pt>
                <c:pt idx="25">
                  <c:v>91.6</c:v>
                </c:pt>
                <c:pt idx="26">
                  <c:v>119.3</c:v>
                </c:pt>
                <c:pt idx="27">
                  <c:v>155.19999999999999</c:v>
                </c:pt>
                <c:pt idx="28">
                  <c:v>187.4</c:v>
                </c:pt>
                <c:pt idx="29">
                  <c:v>223</c:v>
                </c:pt>
                <c:pt idx="30">
                  <c:v>272.3</c:v>
                </c:pt>
                <c:pt idx="31">
                  <c:v>359</c:v>
                </c:pt>
              </c:numCache>
            </c:numRef>
          </c:val>
          <c:smooth val="0"/>
          <c:extLst>
            <c:ext xmlns:c16="http://schemas.microsoft.com/office/drawing/2014/chart" uri="{C3380CC4-5D6E-409C-BE32-E72D297353CC}">
              <c16:uniqueId val="{00000000-F229-4CF3-9B51-502D8CD9E68E}"/>
            </c:ext>
          </c:extLst>
        </c:ser>
        <c:dLbls>
          <c:showLegendKey val="0"/>
          <c:showVal val="0"/>
          <c:showCatName val="0"/>
          <c:showSerName val="0"/>
          <c:showPercent val="0"/>
          <c:showBubbleSize val="0"/>
        </c:dLbls>
        <c:smooth val="0"/>
        <c:axId val="1695130687"/>
        <c:axId val="1695127359"/>
      </c:lineChart>
      <c:catAx>
        <c:axId val="16951306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127359"/>
        <c:crosses val="autoZero"/>
        <c:auto val="1"/>
        <c:lblAlgn val="ctr"/>
        <c:lblOffset val="100"/>
        <c:noMultiLvlLbl val="0"/>
      </c:catAx>
      <c:valAx>
        <c:axId val="1695127359"/>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1306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Table!PivotTable50</c:name>
    <c:fmtId val="9"/>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Price</a:t>
            </a:r>
            <a:endParaRPr lang="en-US" dirty="0">
              <a:solidFill>
                <a:schemeClr val="tx1"/>
              </a:solidFill>
            </a:endParaRPr>
          </a:p>
        </c:rich>
      </c:tx>
      <c:layout>
        <c:manualLayout>
          <c:xMode val="edge"/>
          <c:yMode val="edge"/>
          <c:x val="0.40543678084543228"/>
          <c:y val="7.7772730331785445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1"/>
            </a:solidFill>
            <a:round/>
          </a:ln>
          <a:effectLst/>
        </c:spPr>
        <c:marker>
          <c:symbol val="none"/>
        </c:marker>
      </c:pivotFmt>
      <c:pivotFmt>
        <c:idx val="4"/>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 Pivot Table'!$B$4</c:f>
              <c:strCache>
                <c:ptCount val="1"/>
                <c:pt idx="0">
                  <c:v>Total</c:v>
                </c:pt>
              </c:strCache>
            </c:strRef>
          </c:tx>
          <c:spPr>
            <a:ln w="12700" cap="rnd">
              <a:solidFill>
                <a:schemeClr val="accent1"/>
              </a:solidFill>
              <a:round/>
            </a:ln>
            <a:effectLst/>
          </c:spPr>
          <c:marker>
            <c:symbol val="none"/>
          </c:marker>
          <c:cat>
            <c:strRef>
              <c:f>' Pivot Table'!$A$5:$A$37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Table'!$B$5:$B$37</c:f>
              <c:numCache>
                <c:formatCode>General</c:formatCode>
                <c:ptCount val="32"/>
                <c:pt idx="0">
                  <c:v>#N/A</c:v>
                </c:pt>
                <c:pt idx="1">
                  <c:v>#N/A</c:v>
                </c:pt>
                <c:pt idx="2">
                  <c:v>#N/A</c:v>
                </c:pt>
                <c:pt idx="3">
                  <c:v>#N/A</c:v>
                </c:pt>
                <c:pt idx="4">
                  <c:v>#N/A</c:v>
                </c:pt>
                <c:pt idx="5">
                  <c:v>#N/A</c:v>
                </c:pt>
                <c:pt idx="6">
                  <c:v>#N/A</c:v>
                </c:pt>
                <c:pt idx="7">
                  <c:v>#N/A</c:v>
                </c:pt>
                <c:pt idx="8">
                  <c:v>#N/A</c:v>
                </c:pt>
                <c:pt idx="9">
                  <c:v>#N/A</c:v>
                </c:pt>
                <c:pt idx="10">
                  <c:v>#N/A</c:v>
                </c:pt>
                <c:pt idx="11">
                  <c:v>#N/A</c:v>
                </c:pt>
                <c:pt idx="12">
                  <c:v>#N/A</c:v>
                </c:pt>
                <c:pt idx="13">
                  <c:v>#N/A</c:v>
                </c:pt>
                <c:pt idx="14">
                  <c:v>#N/A</c:v>
                </c:pt>
                <c:pt idx="15">
                  <c:v>#N/A</c:v>
                </c:pt>
                <c:pt idx="16">
                  <c:v>#N/A</c:v>
                </c:pt>
                <c:pt idx="17">
                  <c:v>#N/A</c:v>
                </c:pt>
                <c:pt idx="18">
                  <c:v>#N/A</c:v>
                </c:pt>
                <c:pt idx="19">
                  <c:v>59.636904761904802</c:v>
                </c:pt>
                <c:pt idx="20">
                  <c:v>120.234426229508</c:v>
                </c:pt>
                <c:pt idx="21">
                  <c:v>172.29918032786901</c:v>
                </c:pt>
                <c:pt idx="22">
                  <c:v>134.897258064516</c:v>
                </c:pt>
                <c:pt idx="23">
                  <c:v>140.534333333333</c:v>
                </c:pt>
                <c:pt idx="24">
                  <c:v>110.753064516129</c:v>
                </c:pt>
                <c:pt idx="25">
                  <c:v>57.612622950819599</c:v>
                </c:pt>
                <c:pt idx="26">
                  <c:v>45.045901639344301</c:v>
                </c:pt>
                <c:pt idx="27">
                  <c:v>79.396825396825406</c:v>
                </c:pt>
                <c:pt idx="28">
                  <c:v>67.334032258064497</c:v>
                </c:pt>
                <c:pt idx="29">
                  <c:v>71.802289999999999</c:v>
                </c:pt>
                <c:pt idx="30">
                  <c:v>77.611565158730102</c:v>
                </c:pt>
                <c:pt idx="31">
                  <c:v>151.195158166667</c:v>
                </c:pt>
              </c:numCache>
            </c:numRef>
          </c:val>
          <c:smooth val="0"/>
          <c:extLst>
            <c:ext xmlns:c16="http://schemas.microsoft.com/office/drawing/2014/chart" uri="{C3380CC4-5D6E-409C-BE32-E72D297353CC}">
              <c16:uniqueId val="{00000000-002A-4447-8DAB-CFCE1355458E}"/>
            </c:ext>
          </c:extLst>
        </c:ser>
        <c:dLbls>
          <c:showLegendKey val="0"/>
          <c:showVal val="0"/>
          <c:showCatName val="0"/>
          <c:showSerName val="0"/>
          <c:showPercent val="0"/>
          <c:showBubbleSize val="0"/>
        </c:dLbls>
        <c:smooth val="0"/>
        <c:axId val="990089407"/>
        <c:axId val="990099391"/>
      </c:lineChart>
      <c:catAx>
        <c:axId val="99008940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990099391"/>
        <c:crosses val="autoZero"/>
        <c:auto val="1"/>
        <c:lblAlgn val="ctr"/>
        <c:lblOffset val="100"/>
        <c:noMultiLvlLbl val="0"/>
      </c:catAx>
      <c:valAx>
        <c:axId val="990099391"/>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US$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quot;$&quot;#,##0.00" sourceLinked="0"/>
        <c:majorTickMark val="out"/>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900894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Table!PivotTable51</c:name>
    <c:fmtId val="8"/>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Production</a:t>
            </a:r>
            <a:endParaRPr lang="en-US" dirty="0">
              <a:solidFill>
                <a:schemeClr val="tx1"/>
              </a:solidFill>
            </a:endParaRPr>
          </a:p>
        </c:rich>
      </c:tx>
      <c:layout>
        <c:manualLayout>
          <c:xMode val="edge"/>
          <c:yMode val="edge"/>
          <c:x val="0.34491666666666659"/>
          <c:y val="3.962525517643628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lumMod val="60000"/>
              <a:lumOff val="40000"/>
            </a:schemeClr>
          </a:solidFill>
          <a:ln w="12700">
            <a:solidFill>
              <a:schemeClr val="accent2">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 Pivot Table'!$I$4</c:f>
              <c:strCache>
                <c:ptCount val="1"/>
                <c:pt idx="0">
                  <c:v>Total</c:v>
                </c:pt>
              </c:strCache>
            </c:strRef>
          </c:tx>
          <c:spPr>
            <a:solidFill>
              <a:schemeClr val="accent2">
                <a:lumMod val="60000"/>
                <a:lumOff val="40000"/>
              </a:schemeClr>
            </a:solidFill>
            <a:ln w="12700">
              <a:solidFill>
                <a:schemeClr val="accent2">
                  <a:lumMod val="60000"/>
                  <a:lumOff val="40000"/>
                </a:schemeClr>
              </a:solidFill>
            </a:ln>
            <a:effectLst/>
          </c:spPr>
          <c:invertIfNegative val="0"/>
          <c:cat>
            <c:strRef>
              <c:f>' Pivot Table'!$H$5:$H$37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Table'!$I$5:$I$37</c:f>
              <c:numCache>
                <c:formatCode>General</c:formatCode>
                <c:ptCount val="32"/>
                <c:pt idx="0">
                  <c:v>27451.077000000001</c:v>
                </c:pt>
                <c:pt idx="1">
                  <c:v>27069.245999999999</c:v>
                </c:pt>
                <c:pt idx="2">
                  <c:v>26001.897000000001</c:v>
                </c:pt>
                <c:pt idx="3">
                  <c:v>27902.067999999999</c:v>
                </c:pt>
                <c:pt idx="4">
                  <c:v>28315.47</c:v>
                </c:pt>
                <c:pt idx="5">
                  <c:v>33275.521000000001</c:v>
                </c:pt>
                <c:pt idx="6">
                  <c:v>36949.614500000003</c:v>
                </c:pt>
                <c:pt idx="7">
                  <c:v>36491.258099999999</c:v>
                </c:pt>
                <c:pt idx="8">
                  <c:v>40272.7232</c:v>
                </c:pt>
                <c:pt idx="9">
                  <c:v>36602.104800000001</c:v>
                </c:pt>
                <c:pt idx="10">
                  <c:v>38136.044541785399</c:v>
                </c:pt>
                <c:pt idx="11">
                  <c:v>40482.323961988797</c:v>
                </c:pt>
                <c:pt idx="12">
                  <c:v>45081.8625594818</c:v>
                </c:pt>
                <c:pt idx="13">
                  <c:v>47720.247889746599</c:v>
                </c:pt>
                <c:pt idx="14">
                  <c:v>52525.196432571203</c:v>
                </c:pt>
                <c:pt idx="15">
                  <c:v>61298.442241748096</c:v>
                </c:pt>
                <c:pt idx="16">
                  <c:v>60400.275981772102</c:v>
                </c:pt>
                <c:pt idx="17">
                  <c:v>67140.931790257702</c:v>
                </c:pt>
                <c:pt idx="18">
                  <c:v>79694.778234315498</c:v>
                </c:pt>
                <c:pt idx="19">
                  <c:v>79738.175996411795</c:v>
                </c:pt>
                <c:pt idx="20">
                  <c:v>103198.475251759</c:v>
                </c:pt>
                <c:pt idx="21">
                  <c:v>103019.02475437699</c:v>
                </c:pt>
                <c:pt idx="22">
                  <c:v>118949.027732413</c:v>
                </c:pt>
                <c:pt idx="23">
                  <c:v>133781.108010764</c:v>
                </c:pt>
                <c:pt idx="24">
                  <c:v>162215.48428835499</c:v>
                </c:pt>
                <c:pt idx="25">
                  <c:v>192456.81439599901</c:v>
                </c:pt>
                <c:pt idx="26">
                  <c:v>206670.621828809</c:v>
                </c:pt>
                <c:pt idx="27">
                  <c:v>207123.71884170399</c:v>
                </c:pt>
                <c:pt idx="28">
                  <c:v>216527.21833206501</c:v>
                </c:pt>
                <c:pt idx="29">
                  <c:v>218328.29851382499</c:v>
                </c:pt>
                <c:pt idx="30">
                  <c:v>219099.16736642999</c:v>
                </c:pt>
                <c:pt idx="31">
                  <c:v>222516.35815371701</c:v>
                </c:pt>
              </c:numCache>
            </c:numRef>
          </c:val>
          <c:extLst>
            <c:ext xmlns:c16="http://schemas.microsoft.com/office/drawing/2014/chart" uri="{C3380CC4-5D6E-409C-BE32-E72D297353CC}">
              <c16:uniqueId val="{00000000-97D9-40AC-BEF6-7DDD5A5A50D7}"/>
            </c:ext>
          </c:extLst>
        </c:ser>
        <c:dLbls>
          <c:showLegendKey val="0"/>
          <c:showVal val="0"/>
          <c:showCatName val="0"/>
          <c:showSerName val="0"/>
          <c:showPercent val="0"/>
          <c:showBubbleSize val="0"/>
        </c:dLbls>
        <c:gapWidth val="182"/>
        <c:axId val="728734383"/>
        <c:axId val="728748943"/>
      </c:barChart>
      <c:catAx>
        <c:axId val="728734383"/>
        <c:scaling>
          <c:orientation val="minMax"/>
        </c:scaling>
        <c:delete val="0"/>
        <c:axPos val="l"/>
        <c:title>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28748943"/>
        <c:crosses val="autoZero"/>
        <c:auto val="1"/>
        <c:lblAlgn val="ctr"/>
        <c:lblOffset val="100"/>
        <c:noMultiLvlLbl val="0"/>
      </c:catAx>
      <c:valAx>
        <c:axId val="72874894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kt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7287343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Table!PivotTable53</c:name>
    <c:fmtId val="9"/>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Export By Volume</a:t>
            </a:r>
            <a:endParaRPr lang="en-US"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lumMod val="60000"/>
              <a:lumOff val="40000"/>
            </a:schemeClr>
          </a:solidFill>
          <a:ln>
            <a:solidFill>
              <a:schemeClr val="accent6">
                <a:lumMod val="60000"/>
                <a:lumOff val="40000"/>
              </a:schemeClr>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 Pivot Table'!$B$42</c:f>
              <c:strCache>
                <c:ptCount val="1"/>
                <c:pt idx="0">
                  <c:v>Total</c:v>
                </c:pt>
              </c:strCache>
            </c:strRef>
          </c:tx>
          <c:spPr>
            <a:solidFill>
              <a:schemeClr val="accent6">
                <a:lumMod val="60000"/>
                <a:lumOff val="40000"/>
              </a:schemeClr>
            </a:solidFill>
            <a:ln>
              <a:solidFill>
                <a:schemeClr val="accent6">
                  <a:lumMod val="60000"/>
                  <a:lumOff val="40000"/>
                </a:schemeClr>
              </a:solidFill>
            </a:ln>
            <a:effectLst/>
          </c:spPr>
          <c:invertIfNegative val="0"/>
          <c:cat>
            <c:strRef>
              <c:f>' Pivot Table'!$A$43:$A$75</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Table'!$B$43:$B$75</c:f>
              <c:numCache>
                <c:formatCode>General</c:formatCode>
                <c:ptCount val="32"/>
                <c:pt idx="0">
                  <c:v>20990.643</c:v>
                </c:pt>
                <c:pt idx="1">
                  <c:v>25816.784</c:v>
                </c:pt>
                <c:pt idx="2">
                  <c:v>23902.935000000001</c:v>
                </c:pt>
                <c:pt idx="3">
                  <c:v>25906.827000000001</c:v>
                </c:pt>
                <c:pt idx="4">
                  <c:v>26019.537</c:v>
                </c:pt>
                <c:pt idx="5">
                  <c:v>31753.044999999998</c:v>
                </c:pt>
                <c:pt idx="6">
                  <c:v>29698.398000000001</c:v>
                </c:pt>
                <c:pt idx="7">
                  <c:v>33630.673999999999</c:v>
                </c:pt>
                <c:pt idx="8">
                  <c:v>31707.052</c:v>
                </c:pt>
                <c:pt idx="9">
                  <c:v>31059.5</c:v>
                </c:pt>
                <c:pt idx="10">
                  <c:v>34665.133999999998</c:v>
                </c:pt>
                <c:pt idx="11">
                  <c:v>36641.258000000002</c:v>
                </c:pt>
                <c:pt idx="12">
                  <c:v>35189.084000000003</c:v>
                </c:pt>
                <c:pt idx="13">
                  <c:v>44039.69</c:v>
                </c:pt>
                <c:pt idx="14">
                  <c:v>48683.021999999997</c:v>
                </c:pt>
                <c:pt idx="15">
                  <c:v>56445.216999999997</c:v>
                </c:pt>
                <c:pt idx="16">
                  <c:v>54123.396999999997</c:v>
                </c:pt>
                <c:pt idx="17">
                  <c:v>58624.161</c:v>
                </c:pt>
                <c:pt idx="18">
                  <c:v>73748.528999999995</c:v>
                </c:pt>
                <c:pt idx="19">
                  <c:v>78319.101750000002</c:v>
                </c:pt>
                <c:pt idx="20">
                  <c:v>94564.738450000004</c:v>
                </c:pt>
                <c:pt idx="21">
                  <c:v>93737.033209999994</c:v>
                </c:pt>
                <c:pt idx="22">
                  <c:v>108433.295</c:v>
                </c:pt>
                <c:pt idx="23">
                  <c:v>124918.62415</c:v>
                </c:pt>
                <c:pt idx="24">
                  <c:v>158465.85269</c:v>
                </c:pt>
                <c:pt idx="25">
                  <c:v>180047.19910999999</c:v>
                </c:pt>
                <c:pt idx="26">
                  <c:v>187937.11558000001</c:v>
                </c:pt>
                <c:pt idx="27">
                  <c:v>192028.86348999999</c:v>
                </c:pt>
                <c:pt idx="28">
                  <c:v>197897.16302000001</c:v>
                </c:pt>
                <c:pt idx="29">
                  <c:v>186013.14970000001</c:v>
                </c:pt>
                <c:pt idx="30">
                  <c:v>196585.52549</c:v>
                </c:pt>
                <c:pt idx="31">
                  <c:v>205268.52797</c:v>
                </c:pt>
              </c:numCache>
            </c:numRef>
          </c:val>
          <c:extLst>
            <c:ext xmlns:c16="http://schemas.microsoft.com/office/drawing/2014/chart" uri="{C3380CC4-5D6E-409C-BE32-E72D297353CC}">
              <c16:uniqueId val="{00000000-B7C2-4673-9F8F-AD1160FB4AD3}"/>
            </c:ext>
          </c:extLst>
        </c:ser>
        <c:dLbls>
          <c:showLegendKey val="0"/>
          <c:showVal val="0"/>
          <c:showCatName val="0"/>
          <c:showSerName val="0"/>
          <c:showPercent val="0"/>
          <c:showBubbleSize val="0"/>
        </c:dLbls>
        <c:gapWidth val="219"/>
        <c:overlap val="-27"/>
        <c:axId val="1695203071"/>
        <c:axId val="1695205983"/>
      </c:barChart>
      <c:catAx>
        <c:axId val="1695203071"/>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205983"/>
        <c:crosses val="autoZero"/>
        <c:auto val="1"/>
        <c:lblAlgn val="ctr"/>
        <c:lblOffset val="100"/>
        <c:noMultiLvlLbl val="0"/>
      </c:catAx>
      <c:valAx>
        <c:axId val="1695205983"/>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kt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203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Table!PivotTable54</c:name>
    <c:fmtId val="8"/>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Exploration Expenditure</a:t>
            </a:r>
            <a:endParaRPr lang="en-US"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2700" cap="rnd">
            <a:solidFill>
              <a:schemeClr val="accent4">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 Pivot Table'!$I$42</c:f>
              <c:strCache>
                <c:ptCount val="1"/>
                <c:pt idx="0">
                  <c:v>Total</c:v>
                </c:pt>
              </c:strCache>
            </c:strRef>
          </c:tx>
          <c:spPr>
            <a:ln w="12700" cap="rnd">
              <a:solidFill>
                <a:schemeClr val="accent4">
                  <a:lumMod val="60000"/>
                  <a:lumOff val="40000"/>
                </a:schemeClr>
              </a:solidFill>
              <a:round/>
            </a:ln>
            <a:effectLst/>
          </c:spPr>
          <c:marker>
            <c:symbol val="none"/>
          </c:marker>
          <c:cat>
            <c:strRef>
              <c:f>' Pivot Table'!$H$43:$H$75</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Table'!$I$43:$I$75</c:f>
              <c:numCache>
                <c:formatCode>General</c:formatCode>
                <c:ptCount val="32"/>
                <c:pt idx="0">
                  <c:v>2.5</c:v>
                </c:pt>
                <c:pt idx="1">
                  <c:v>1.7</c:v>
                </c:pt>
                <c:pt idx="2">
                  <c:v>6.3</c:v>
                </c:pt>
                <c:pt idx="3">
                  <c:v>2.8</c:v>
                </c:pt>
                <c:pt idx="4">
                  <c:v>2.5</c:v>
                </c:pt>
                <c:pt idx="5">
                  <c:v>1.3</c:v>
                </c:pt>
                <c:pt idx="6">
                  <c:v>3.6</c:v>
                </c:pt>
                <c:pt idx="7">
                  <c:v>6.6</c:v>
                </c:pt>
                <c:pt idx="8">
                  <c:v>7.1</c:v>
                </c:pt>
                <c:pt idx="9">
                  <c:v>7.2</c:v>
                </c:pt>
                <c:pt idx="10">
                  <c:v>5</c:v>
                </c:pt>
                <c:pt idx="11">
                  <c:v>3.4</c:v>
                </c:pt>
                <c:pt idx="12">
                  <c:v>7.4</c:v>
                </c:pt>
                <c:pt idx="13">
                  <c:v>11.2</c:v>
                </c:pt>
                <c:pt idx="14">
                  <c:v>13.8</c:v>
                </c:pt>
                <c:pt idx="15">
                  <c:v>27.3</c:v>
                </c:pt>
                <c:pt idx="16">
                  <c:v>32.4</c:v>
                </c:pt>
                <c:pt idx="17">
                  <c:v>54</c:v>
                </c:pt>
                <c:pt idx="18">
                  <c:v>91.9</c:v>
                </c:pt>
                <c:pt idx="19">
                  <c:v>105.6</c:v>
                </c:pt>
                <c:pt idx="20">
                  <c:v>96.3</c:v>
                </c:pt>
                <c:pt idx="21">
                  <c:v>144.1</c:v>
                </c:pt>
                <c:pt idx="22">
                  <c:v>267.89999999999998</c:v>
                </c:pt>
                <c:pt idx="23">
                  <c:v>248.2</c:v>
                </c:pt>
                <c:pt idx="24">
                  <c:v>115.2</c:v>
                </c:pt>
                <c:pt idx="25">
                  <c:v>82.5</c:v>
                </c:pt>
                <c:pt idx="26">
                  <c:v>57.7</c:v>
                </c:pt>
                <c:pt idx="27">
                  <c:v>53.5</c:v>
                </c:pt>
                <c:pt idx="28">
                  <c:v>50.1</c:v>
                </c:pt>
                <c:pt idx="29">
                  <c:v>67.400000000000006</c:v>
                </c:pt>
                <c:pt idx="30">
                  <c:v>75.2</c:v>
                </c:pt>
                <c:pt idx="31">
                  <c:v>103.2</c:v>
                </c:pt>
              </c:numCache>
            </c:numRef>
          </c:val>
          <c:smooth val="0"/>
          <c:extLst>
            <c:ext xmlns:c16="http://schemas.microsoft.com/office/drawing/2014/chart" uri="{C3380CC4-5D6E-409C-BE32-E72D297353CC}">
              <c16:uniqueId val="{00000000-151C-47A7-867B-1496898A71B8}"/>
            </c:ext>
          </c:extLst>
        </c:ser>
        <c:dLbls>
          <c:showLegendKey val="0"/>
          <c:showVal val="0"/>
          <c:showCatName val="0"/>
          <c:showSerName val="0"/>
          <c:showPercent val="0"/>
          <c:showBubbleSize val="0"/>
        </c:dLbls>
        <c:smooth val="0"/>
        <c:axId val="1695130687"/>
        <c:axId val="1695127359"/>
      </c:lineChart>
      <c:catAx>
        <c:axId val="16951306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1695127359"/>
        <c:crosses val="autoZero"/>
        <c:auto val="1"/>
        <c:lblAlgn val="ctr"/>
        <c:lblOffset val="100"/>
        <c:noMultiLvlLbl val="0"/>
      </c:catAx>
      <c:valAx>
        <c:axId val="1695127359"/>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6951306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Project.xlsx] Pivot Table!PivotTable50</c:name>
    <c:fmtId val="12"/>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baseline="0" dirty="0">
                <a:solidFill>
                  <a:schemeClr val="tx1"/>
                </a:solidFill>
              </a:rPr>
              <a:t>Price</a:t>
            </a:r>
            <a:endParaRPr lang="en-US" dirty="0">
              <a:solidFill>
                <a:schemeClr val="tx1"/>
              </a:solidFill>
            </a:endParaRPr>
          </a:p>
        </c:rich>
      </c:tx>
      <c:layout>
        <c:manualLayout>
          <c:xMode val="edge"/>
          <c:yMode val="edge"/>
          <c:x val="0.40753383434064822"/>
          <c:y val="7.1985728346456695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2700" cap="rnd">
            <a:solidFill>
              <a:schemeClr val="accent1"/>
            </a:solidFill>
            <a:round/>
          </a:ln>
          <a:effectLst/>
        </c:spPr>
        <c:marker>
          <c:symbol val="none"/>
        </c:marker>
      </c:pivotFmt>
      <c:pivotFmt>
        <c:idx val="4"/>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12700"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 Pivot Table'!$B$4</c:f>
              <c:strCache>
                <c:ptCount val="1"/>
                <c:pt idx="0">
                  <c:v>Total</c:v>
                </c:pt>
              </c:strCache>
            </c:strRef>
          </c:tx>
          <c:spPr>
            <a:ln w="12700" cap="rnd">
              <a:solidFill>
                <a:schemeClr val="accent1"/>
              </a:solidFill>
              <a:round/>
            </a:ln>
            <a:effectLst/>
          </c:spPr>
          <c:marker>
            <c:symbol val="none"/>
          </c:marker>
          <c:cat>
            <c:strRef>
              <c:f>' Pivot Table'!$A$5:$A$37</c:f>
              <c:strCache>
                <c:ptCount val="32"/>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strCache>
            </c:strRef>
          </c:cat>
          <c:val>
            <c:numRef>
              <c:f>' Pivot Table'!$B$5:$B$37</c:f>
              <c:numCache>
                <c:formatCode>General</c:formatCode>
                <c:ptCount val="32"/>
                <c:pt idx="0">
                  <c:v>2448.5333333333301</c:v>
                </c:pt>
                <c:pt idx="1">
                  <c:v>2443.1666666666702</c:v>
                </c:pt>
                <c:pt idx="2">
                  <c:v>2193.9666666666699</c:v>
                </c:pt>
                <c:pt idx="3">
                  <c:v>2208.5290682684999</c:v>
                </c:pt>
                <c:pt idx="4">
                  <c:v>1862.20652173913</c:v>
                </c:pt>
                <c:pt idx="5">
                  <c:v>2936.8660800552102</c:v>
                </c:pt>
                <c:pt idx="6">
                  <c:v>2571.7157287157302</c:v>
                </c:pt>
                <c:pt idx="7">
                  <c:v>2420.70709728868</c:v>
                </c:pt>
                <c:pt idx="8">
                  <c:v>1700.4340909090899</c:v>
                </c:pt>
                <c:pt idx="9">
                  <c:v>1406.7659420289899</c:v>
                </c:pt>
                <c:pt idx="10">
                  <c:v>1794.73321256039</c:v>
                </c:pt>
                <c:pt idx="11">
                  <c:v>1763.9742424242399</c:v>
                </c:pt>
                <c:pt idx="12">
                  <c:v>1556.90984848485</c:v>
                </c:pt>
                <c:pt idx="13">
                  <c:v>1663.47842712843</c:v>
                </c:pt>
                <c:pt idx="14">
                  <c:v>2730.6046066252602</c:v>
                </c:pt>
                <c:pt idx="15">
                  <c:v>3267.7650793650801</c:v>
                </c:pt>
                <c:pt idx="16">
                  <c:v>4939.4238785369198</c:v>
                </c:pt>
                <c:pt idx="17">
                  <c:v>5932.8469696969696</c:v>
                </c:pt>
                <c:pt idx="18">
                  <c:v>7796.0008923824698</c:v>
                </c:pt>
                <c:pt idx="19">
                  <c:v>3428.38849206349</c:v>
                </c:pt>
                <c:pt idx="20">
                  <c:v>7232.4170289855101</c:v>
                </c:pt>
                <c:pt idx="21">
                  <c:v>9651.3673913043494</c:v>
                </c:pt>
                <c:pt idx="22">
                  <c:v>8300.3134920634893</c:v>
                </c:pt>
                <c:pt idx="23">
                  <c:v>7927.5492424242402</c:v>
                </c:pt>
                <c:pt idx="24">
                  <c:v>7038.2898989899004</c:v>
                </c:pt>
                <c:pt idx="25">
                  <c:v>5814.58308080808</c:v>
                </c:pt>
                <c:pt idx="26">
                  <c:v>4667.2096908939002</c:v>
                </c:pt>
                <c:pt idx="27">
                  <c:v>5836.59891304348</c:v>
                </c:pt>
                <c:pt idx="28">
                  <c:v>6959.2857864357902</c:v>
                </c:pt>
                <c:pt idx="29">
                  <c:v>6220.4155122655102</c:v>
                </c:pt>
                <c:pt idx="30">
                  <c:v>5638.1121212121197</c:v>
                </c:pt>
                <c:pt idx="31">
                  <c:v>8478.5760869565202</c:v>
                </c:pt>
              </c:numCache>
            </c:numRef>
          </c:val>
          <c:smooth val="0"/>
          <c:extLst>
            <c:ext xmlns:c16="http://schemas.microsoft.com/office/drawing/2014/chart" uri="{C3380CC4-5D6E-409C-BE32-E72D297353CC}">
              <c16:uniqueId val="{00000000-DAA7-4C5B-B8B8-1B07B25B0EF7}"/>
            </c:ext>
          </c:extLst>
        </c:ser>
        <c:dLbls>
          <c:showLegendKey val="0"/>
          <c:showVal val="0"/>
          <c:showCatName val="0"/>
          <c:showSerName val="0"/>
          <c:showPercent val="0"/>
          <c:showBubbleSize val="0"/>
        </c:dLbls>
        <c:smooth val="0"/>
        <c:axId val="990089407"/>
        <c:axId val="990099391"/>
      </c:lineChart>
      <c:catAx>
        <c:axId val="99008940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solidFill>
                <a:latin typeface="+mn-lt"/>
                <a:ea typeface="+mn-ea"/>
                <a:cs typeface="+mn-cs"/>
              </a:defRPr>
            </a:pPr>
            <a:endParaRPr lang="en-US"/>
          </a:p>
        </c:txPr>
        <c:crossAx val="990099391"/>
        <c:crosses val="autoZero"/>
        <c:auto val="1"/>
        <c:lblAlgn val="ctr"/>
        <c:lblOffset val="100"/>
        <c:noMultiLvlLbl val="0"/>
      </c:catAx>
      <c:valAx>
        <c:axId val="990099391"/>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dirty="0">
                    <a:solidFill>
                      <a:schemeClr val="tx1"/>
                    </a:solidFill>
                  </a:rPr>
                  <a:t>US$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quot;$&quot;#,##0.00" sourceLinked="0"/>
        <c:majorTickMark val="out"/>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900894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7/21/2021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chart" Target="../charts/chart2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chart" Target="../charts/chart2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chart" Target="../charts/chart2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hyperlink" Target="https://youtu.be/7aRT417tr3U" TargetMode="External"/><Relationship Id="rId2" Type="http://schemas.openxmlformats.org/officeDocument/2006/relationships/hyperlink" Target="http://www.industry.gov.au/REQ"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7.xml"/><Relationship Id="rId5" Type="http://schemas.openxmlformats.org/officeDocument/2006/relationships/chart" Target="../charts/chart4.xml"/><Relationship Id="rId4" Type="http://schemas.openxmlformats.org/officeDocument/2006/relationships/chart" Target="../charts/chart3.xml"/></Relationships>
</file>

<file path=ppt/slides/_rels/slide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7.xml"/><Relationship Id="rId5" Type="http://schemas.openxmlformats.org/officeDocument/2006/relationships/chart" Target="../charts/chart8.xml"/><Relationship Id="rId4" Type="http://schemas.openxmlformats.org/officeDocument/2006/relationships/chart" Target="../charts/chart7.xml"/></Relationships>
</file>

<file path=ppt/slides/_rels/slide5.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7.xml"/><Relationship Id="rId5" Type="http://schemas.openxmlformats.org/officeDocument/2006/relationships/chart" Target="../charts/chart12.xml"/><Relationship Id="rId4" Type="http://schemas.openxmlformats.org/officeDocument/2006/relationships/chart" Target="../charts/chart11.xml"/></Relationships>
</file>

<file path=ppt/slides/_rels/slide6.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7.xml"/><Relationship Id="rId5" Type="http://schemas.openxmlformats.org/officeDocument/2006/relationships/chart" Target="../charts/chart16.xml"/><Relationship Id="rId4" Type="http://schemas.openxmlformats.org/officeDocument/2006/relationships/chart" Target="../charts/chart15.xml"/></Relationships>
</file>

<file path=ppt/slides/_rels/slide7.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683C2-B894-4D7F-8E05-DA03DD57CF2D}"/>
              </a:ext>
            </a:extLst>
          </p:cNvPr>
          <p:cNvSpPr>
            <a:spLocks noGrp="1"/>
          </p:cNvSpPr>
          <p:nvPr>
            <p:ph type="ctrTitle"/>
          </p:nvPr>
        </p:nvSpPr>
        <p:spPr/>
        <p:txBody>
          <a:bodyPr>
            <a:normAutofit/>
          </a:bodyPr>
          <a:lstStyle/>
          <a:p>
            <a:r>
              <a:rPr lang="en-US" dirty="0"/>
              <a:t> Resources &amp; Energy </a:t>
            </a:r>
          </a:p>
        </p:txBody>
      </p:sp>
      <p:sp>
        <p:nvSpPr>
          <p:cNvPr id="3" name="Subtitle 2">
            <a:extLst>
              <a:ext uri="{FF2B5EF4-FFF2-40B4-BE49-F238E27FC236}">
                <a16:creationId xmlns:a16="http://schemas.microsoft.com/office/drawing/2014/main" id="{4FE2B1CF-B9EF-44E2-B4A9-3756AF30E85B}"/>
              </a:ext>
            </a:extLst>
          </p:cNvPr>
          <p:cNvSpPr>
            <a:spLocks noGrp="1"/>
          </p:cNvSpPr>
          <p:nvPr>
            <p:ph type="subTitle" idx="1"/>
          </p:nvPr>
        </p:nvSpPr>
        <p:spPr/>
        <p:txBody>
          <a:bodyPr/>
          <a:lstStyle/>
          <a:p>
            <a:r>
              <a:rPr lang="en-US" dirty="0"/>
              <a:t>EDA on Australian Resources &amp; Energy Products</a:t>
            </a:r>
          </a:p>
        </p:txBody>
      </p:sp>
    </p:spTree>
    <p:extLst>
      <p:ext uri="{BB962C8B-B14F-4D97-AF65-F5344CB8AC3E}">
        <p14:creationId xmlns:p14="http://schemas.microsoft.com/office/powerpoint/2010/main" val="21237155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520CC-F37E-43F9-B394-572C9CDBDAD8}"/>
              </a:ext>
            </a:extLst>
          </p:cNvPr>
          <p:cNvSpPr>
            <a:spLocks noGrp="1"/>
          </p:cNvSpPr>
          <p:nvPr>
            <p:ph type="title"/>
          </p:nvPr>
        </p:nvSpPr>
        <p:spPr>
          <a:xfrm>
            <a:off x="3027044" y="-370841"/>
            <a:ext cx="5426158" cy="1371600"/>
          </a:xfrm>
        </p:spPr>
        <p:txBody>
          <a:bodyPr>
            <a:normAutofit/>
          </a:bodyPr>
          <a:lstStyle/>
          <a:p>
            <a:r>
              <a:rPr lang="en-US" sz="2400" b="1" dirty="0">
                <a:solidFill>
                  <a:srgbClr val="0070C0"/>
                </a:solidFill>
                <a:latin typeface="+mn-lt"/>
              </a:rPr>
              <a:t>E</a:t>
            </a:r>
            <a:r>
              <a:rPr lang="en-US" sz="2400" b="1" i="0" u="none" strike="noStrike" dirty="0">
                <a:solidFill>
                  <a:srgbClr val="0070C0"/>
                </a:solidFill>
                <a:effectLst/>
                <a:latin typeface="+mn-lt"/>
              </a:rPr>
              <a:t>xport between Metallurgical and thermal coal by volume </a:t>
            </a:r>
            <a:r>
              <a:rPr lang="en-US" sz="2400" dirty="0">
                <a:latin typeface="+mn-lt"/>
              </a:rPr>
              <a:t> </a:t>
            </a:r>
          </a:p>
        </p:txBody>
      </p:sp>
      <p:sp>
        <p:nvSpPr>
          <p:cNvPr id="4" name="Text Placeholder 3">
            <a:extLst>
              <a:ext uri="{FF2B5EF4-FFF2-40B4-BE49-F238E27FC236}">
                <a16:creationId xmlns:a16="http://schemas.microsoft.com/office/drawing/2014/main" id="{B50DFB97-01F3-4A10-BAC0-5A07372FCD71}"/>
              </a:ext>
            </a:extLst>
          </p:cNvPr>
          <p:cNvSpPr>
            <a:spLocks noGrp="1"/>
          </p:cNvSpPr>
          <p:nvPr>
            <p:ph type="body" sz="half" idx="2"/>
          </p:nvPr>
        </p:nvSpPr>
        <p:spPr>
          <a:xfrm>
            <a:off x="1503680" y="985520"/>
            <a:ext cx="3810000" cy="4658361"/>
          </a:xfrm>
        </p:spPr>
        <p:txBody>
          <a:bodyPr>
            <a:normAutofit/>
          </a:bodyPr>
          <a:lstStyle/>
          <a:p>
            <a:r>
              <a:rPr lang="en-US" sz="1400" dirty="0"/>
              <a:t>There are two type of coal one is metallurgical </a:t>
            </a:r>
            <a:r>
              <a:rPr lang="en-US" sz="1400" b="0" i="0" u="none" strike="noStrike" dirty="0">
                <a:solidFill>
                  <a:srgbClr val="000000"/>
                </a:solidFill>
                <a:effectLst/>
              </a:rPr>
              <a:t>coal and second is thermal coal. Now If we talk about the relation between export of metallurgical coal and thermal coal, the exports of metallurgical coal and thermal coal has been almost same since 1990 but after</a:t>
            </a:r>
            <a:r>
              <a:rPr lang="en-US" sz="1400" dirty="0"/>
              <a:t> </a:t>
            </a:r>
            <a:r>
              <a:rPr lang="en-US" sz="1400" b="0" i="0" u="none" strike="noStrike" dirty="0">
                <a:solidFill>
                  <a:srgbClr val="000000"/>
                </a:solidFill>
                <a:effectLst/>
              </a:rPr>
              <a:t>2010 metallurgical coal exports becomes high and the global price of coal goes down. So the conclusion is coal earnings of miners are majorly dependent on metallurgical coal demand.</a:t>
            </a:r>
            <a:r>
              <a:rPr lang="en-US" sz="1400" dirty="0"/>
              <a:t> </a:t>
            </a:r>
          </a:p>
        </p:txBody>
      </p:sp>
      <p:graphicFrame>
        <p:nvGraphicFramePr>
          <p:cNvPr id="7" name="Picture Placeholder 6">
            <a:extLst>
              <a:ext uri="{FF2B5EF4-FFF2-40B4-BE49-F238E27FC236}">
                <a16:creationId xmlns:a16="http://schemas.microsoft.com/office/drawing/2014/main" id="{D3810F13-0263-4BC7-ABD0-7EBA8D647400}"/>
              </a:ext>
            </a:extLst>
          </p:cNvPr>
          <p:cNvGraphicFramePr>
            <a:graphicFrameLocks noGrp="1"/>
          </p:cNvGraphicFramePr>
          <p:nvPr>
            <p:ph type="pic" idx="1"/>
            <p:extLst>
              <p:ext uri="{D42A27DB-BD31-4B8C-83A1-F6EECF244321}">
                <p14:modId xmlns:p14="http://schemas.microsoft.com/office/powerpoint/2010/main" val="2511213286"/>
              </p:ext>
            </p:extLst>
          </p:nvPr>
        </p:nvGraphicFramePr>
        <p:xfrm>
          <a:off x="5233781" y="1214119"/>
          <a:ext cx="6878320"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95467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A7840-02E2-48D6-932A-57CC8D95AB75}"/>
              </a:ext>
            </a:extLst>
          </p:cNvPr>
          <p:cNvSpPr>
            <a:spLocks noGrp="1"/>
          </p:cNvSpPr>
          <p:nvPr>
            <p:ph type="title"/>
          </p:nvPr>
        </p:nvSpPr>
        <p:spPr>
          <a:xfrm>
            <a:off x="3382921" y="-121920"/>
            <a:ext cx="5426158" cy="1371600"/>
          </a:xfrm>
        </p:spPr>
        <p:txBody>
          <a:bodyPr/>
          <a:lstStyle/>
          <a:p>
            <a:r>
              <a:rPr lang="en-US" sz="1800" b="1" i="0" u="none" strike="noStrike" dirty="0">
                <a:solidFill>
                  <a:srgbClr val="0070C0"/>
                </a:solidFill>
                <a:effectLst/>
                <a:latin typeface="Times New Roman" panose="02020603050405020304" pitchFamily="18" charset="0"/>
              </a:rPr>
              <a:t> </a:t>
            </a:r>
            <a:r>
              <a:rPr lang="en-US" sz="2400" b="1" dirty="0">
                <a:solidFill>
                  <a:srgbClr val="0070C0"/>
                </a:solidFill>
                <a:latin typeface="+mn-lt"/>
              </a:rPr>
              <a:t>F</a:t>
            </a:r>
            <a:r>
              <a:rPr lang="en-US" sz="2400" b="1" i="0" u="none" strike="noStrike" dirty="0">
                <a:solidFill>
                  <a:srgbClr val="0070C0"/>
                </a:solidFill>
                <a:effectLst/>
                <a:latin typeface="+mn-lt"/>
              </a:rPr>
              <a:t>luctuations in </a:t>
            </a:r>
            <a:r>
              <a:rPr lang="en-US" sz="2400" b="1" dirty="0">
                <a:solidFill>
                  <a:srgbClr val="0070C0"/>
                </a:solidFill>
                <a:latin typeface="+mn-lt"/>
              </a:rPr>
              <a:t>P</a:t>
            </a:r>
            <a:r>
              <a:rPr lang="en-US" sz="2400" b="1" i="0" u="none" strike="noStrike" dirty="0">
                <a:solidFill>
                  <a:srgbClr val="0070C0"/>
                </a:solidFill>
                <a:effectLst/>
                <a:latin typeface="+mn-lt"/>
              </a:rPr>
              <a:t>etroleum production with respect to export and price from 1990 to 2020 in </a:t>
            </a:r>
            <a:r>
              <a:rPr lang="en-US" sz="2400" b="1" dirty="0">
                <a:solidFill>
                  <a:srgbClr val="0070C0"/>
                </a:solidFill>
                <a:latin typeface="+mn-lt"/>
              </a:rPr>
              <a:t>A</a:t>
            </a:r>
            <a:r>
              <a:rPr lang="en-US" sz="2400" b="1" i="0" u="none" strike="noStrike" dirty="0">
                <a:solidFill>
                  <a:srgbClr val="0070C0"/>
                </a:solidFill>
                <a:effectLst/>
                <a:latin typeface="+mn-lt"/>
              </a:rPr>
              <a:t>ustralia</a:t>
            </a:r>
            <a:r>
              <a:rPr lang="en-US" sz="1800" b="1" i="0" u="none" strike="noStrike" dirty="0">
                <a:solidFill>
                  <a:srgbClr val="0070C0"/>
                </a:solidFill>
                <a:effectLst/>
                <a:latin typeface="Times New Roman" panose="02020603050405020304" pitchFamily="18" charset="0"/>
              </a:rPr>
              <a:t>.</a:t>
            </a:r>
            <a:r>
              <a:rPr lang="en-US" dirty="0"/>
              <a:t> </a:t>
            </a:r>
          </a:p>
        </p:txBody>
      </p:sp>
      <p:sp>
        <p:nvSpPr>
          <p:cNvPr id="4" name="Text Placeholder 3">
            <a:extLst>
              <a:ext uri="{FF2B5EF4-FFF2-40B4-BE49-F238E27FC236}">
                <a16:creationId xmlns:a16="http://schemas.microsoft.com/office/drawing/2014/main" id="{B638F7B8-422E-41A8-8C90-5A1933185BAF}"/>
              </a:ext>
            </a:extLst>
          </p:cNvPr>
          <p:cNvSpPr>
            <a:spLocks noGrp="1"/>
          </p:cNvSpPr>
          <p:nvPr>
            <p:ph type="body" sz="half" idx="2"/>
          </p:nvPr>
        </p:nvSpPr>
        <p:spPr>
          <a:xfrm>
            <a:off x="1595120" y="1066798"/>
            <a:ext cx="3291840" cy="5120642"/>
          </a:xfrm>
        </p:spPr>
        <p:txBody>
          <a:bodyPr>
            <a:normAutofit/>
          </a:bodyPr>
          <a:lstStyle/>
          <a:p>
            <a:r>
              <a:rPr lang="en-US" sz="1400" b="0" i="0" u="none" strike="noStrike" dirty="0">
                <a:solidFill>
                  <a:srgbClr val="000000"/>
                </a:solidFill>
                <a:effectLst/>
              </a:rPr>
              <a:t>Australia's export was constant but the price went up. So the conclusion is Australian petroleum exports do not have a major role in global prices. </a:t>
            </a:r>
            <a:endParaRPr lang="en-US" sz="1400" dirty="0"/>
          </a:p>
        </p:txBody>
      </p:sp>
      <p:graphicFrame>
        <p:nvGraphicFramePr>
          <p:cNvPr id="5" name="Picture Placeholder 4">
            <a:extLst>
              <a:ext uri="{FF2B5EF4-FFF2-40B4-BE49-F238E27FC236}">
                <a16:creationId xmlns:a16="http://schemas.microsoft.com/office/drawing/2014/main" id="{16777EEF-9CF2-41A5-B4F0-CC1092D55565}"/>
              </a:ext>
            </a:extLst>
          </p:cNvPr>
          <p:cNvGraphicFramePr>
            <a:graphicFrameLocks noGrp="1"/>
          </p:cNvGraphicFramePr>
          <p:nvPr>
            <p:ph type="pic" idx="1"/>
            <p:extLst>
              <p:ext uri="{D42A27DB-BD31-4B8C-83A1-F6EECF244321}">
                <p14:modId xmlns:p14="http://schemas.microsoft.com/office/powerpoint/2010/main" val="48362969"/>
              </p:ext>
            </p:extLst>
          </p:nvPr>
        </p:nvGraphicFramePr>
        <p:xfrm>
          <a:off x="5049520" y="1249680"/>
          <a:ext cx="6797040"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65806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FE960-4A8F-47FF-8E35-3968201B5A93}"/>
              </a:ext>
            </a:extLst>
          </p:cNvPr>
          <p:cNvSpPr>
            <a:spLocks noGrp="1"/>
          </p:cNvSpPr>
          <p:nvPr>
            <p:ph type="title"/>
          </p:nvPr>
        </p:nvSpPr>
        <p:spPr>
          <a:xfrm>
            <a:off x="3199764" y="-457200"/>
            <a:ext cx="5426158" cy="1371600"/>
          </a:xfrm>
        </p:spPr>
        <p:txBody>
          <a:bodyPr/>
          <a:lstStyle/>
          <a:p>
            <a:r>
              <a:rPr lang="en-US" sz="1800" b="1" i="0" u="none" strike="noStrike" dirty="0">
                <a:solidFill>
                  <a:srgbClr val="0070C0"/>
                </a:solidFill>
                <a:effectLst/>
                <a:latin typeface="Times New Roman" panose="02020603050405020304" pitchFamily="18" charset="0"/>
              </a:rPr>
              <a:t> </a:t>
            </a:r>
            <a:r>
              <a:rPr lang="en-US" sz="2400" b="1" dirty="0">
                <a:solidFill>
                  <a:srgbClr val="0070C0"/>
                </a:solidFill>
                <a:latin typeface="+mn-lt"/>
              </a:rPr>
              <a:t>C</a:t>
            </a:r>
            <a:r>
              <a:rPr lang="en-US" sz="2400" b="1" i="0" u="none" strike="noStrike" dirty="0">
                <a:solidFill>
                  <a:srgbClr val="0070C0"/>
                </a:solidFill>
                <a:effectLst/>
                <a:latin typeface="+mn-lt"/>
              </a:rPr>
              <a:t>ontribution of different products in petroleum production in </a:t>
            </a:r>
            <a:r>
              <a:rPr lang="en-US" sz="2400" b="1" dirty="0">
                <a:solidFill>
                  <a:srgbClr val="0070C0"/>
                </a:solidFill>
                <a:latin typeface="+mn-lt"/>
              </a:rPr>
              <a:t>A</a:t>
            </a:r>
            <a:r>
              <a:rPr lang="en-US" sz="2400" b="1" i="0" u="none" strike="noStrike" dirty="0">
                <a:solidFill>
                  <a:srgbClr val="0070C0"/>
                </a:solidFill>
                <a:effectLst/>
                <a:latin typeface="+mn-lt"/>
              </a:rPr>
              <a:t>ustralia.</a:t>
            </a:r>
            <a:r>
              <a:rPr lang="en-US" sz="2400" dirty="0">
                <a:latin typeface="+mn-lt"/>
              </a:rPr>
              <a:t> </a:t>
            </a:r>
          </a:p>
        </p:txBody>
      </p:sp>
      <p:sp>
        <p:nvSpPr>
          <p:cNvPr id="4" name="Text Placeholder 3">
            <a:extLst>
              <a:ext uri="{FF2B5EF4-FFF2-40B4-BE49-F238E27FC236}">
                <a16:creationId xmlns:a16="http://schemas.microsoft.com/office/drawing/2014/main" id="{4F9B7D32-67D5-4D39-B492-102F2A22821F}"/>
              </a:ext>
            </a:extLst>
          </p:cNvPr>
          <p:cNvSpPr>
            <a:spLocks noGrp="1"/>
          </p:cNvSpPr>
          <p:nvPr>
            <p:ph type="body" sz="half" idx="2"/>
          </p:nvPr>
        </p:nvSpPr>
        <p:spPr>
          <a:xfrm>
            <a:off x="1639706" y="1143000"/>
            <a:ext cx="3373120" cy="4409440"/>
          </a:xfrm>
        </p:spPr>
        <p:txBody>
          <a:bodyPr/>
          <a:lstStyle/>
          <a:p>
            <a:r>
              <a:rPr lang="en-US" sz="1400" b="0" i="0" u="none" strike="noStrike" dirty="0">
                <a:solidFill>
                  <a:srgbClr val="000000"/>
                </a:solidFill>
                <a:effectLst/>
                <a:latin typeface="Times New Roman" panose="02020603050405020304" pitchFamily="18" charset="0"/>
              </a:rPr>
              <a:t>In petroleum production, crude oil &amp; refinery production is highest in Australia but after march 2015 the production of both of them went down completely till 2021</a:t>
            </a:r>
            <a:r>
              <a:rPr lang="en-US" sz="1800" b="0" i="0" u="none" strike="noStrike" dirty="0">
                <a:solidFill>
                  <a:srgbClr val="000000"/>
                </a:solidFill>
                <a:effectLst/>
                <a:latin typeface="Times New Roman" panose="02020603050405020304" pitchFamily="18" charset="0"/>
              </a:rPr>
              <a:t>. </a:t>
            </a:r>
            <a:endParaRPr lang="en-US" dirty="0"/>
          </a:p>
        </p:txBody>
      </p:sp>
      <p:graphicFrame>
        <p:nvGraphicFramePr>
          <p:cNvPr id="10" name="Picture Placeholder 9">
            <a:extLst>
              <a:ext uri="{FF2B5EF4-FFF2-40B4-BE49-F238E27FC236}">
                <a16:creationId xmlns:a16="http://schemas.microsoft.com/office/drawing/2014/main" id="{3BF72D86-524F-4FEE-9FCB-DE1A375E25A7}"/>
              </a:ext>
            </a:extLst>
          </p:cNvPr>
          <p:cNvGraphicFramePr>
            <a:graphicFrameLocks noGrp="1"/>
          </p:cNvGraphicFramePr>
          <p:nvPr>
            <p:ph type="pic" idx="1"/>
            <p:extLst>
              <p:ext uri="{D42A27DB-BD31-4B8C-83A1-F6EECF244321}">
                <p14:modId xmlns:p14="http://schemas.microsoft.com/office/powerpoint/2010/main" val="466289627"/>
              </p:ext>
            </p:extLst>
          </p:nvPr>
        </p:nvGraphicFramePr>
        <p:xfrm>
          <a:off x="4817517" y="1209040"/>
          <a:ext cx="7179174"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97722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FF9E1-7F9E-45BA-A8E4-B95B1F105964}"/>
              </a:ext>
            </a:extLst>
          </p:cNvPr>
          <p:cNvSpPr>
            <a:spLocks noGrp="1"/>
          </p:cNvSpPr>
          <p:nvPr>
            <p:ph type="title"/>
          </p:nvPr>
        </p:nvSpPr>
        <p:spPr>
          <a:xfrm>
            <a:off x="3382921" y="0"/>
            <a:ext cx="5426158" cy="1371600"/>
          </a:xfrm>
        </p:spPr>
        <p:txBody>
          <a:bodyPr>
            <a:normAutofit/>
          </a:bodyPr>
          <a:lstStyle/>
          <a:p>
            <a:r>
              <a:rPr lang="en-US" sz="2400" b="1" i="0" u="none" strike="noStrike" dirty="0">
                <a:solidFill>
                  <a:srgbClr val="0070C0"/>
                </a:solidFill>
                <a:effectLst/>
                <a:latin typeface="+mn-lt"/>
              </a:rPr>
              <a:t>Show the share of different export destination in total export of iron ore in </a:t>
            </a:r>
            <a:r>
              <a:rPr lang="en-US" sz="2400" b="1" dirty="0">
                <a:solidFill>
                  <a:srgbClr val="0070C0"/>
                </a:solidFill>
                <a:latin typeface="+mn-lt"/>
              </a:rPr>
              <a:t>A</a:t>
            </a:r>
            <a:r>
              <a:rPr lang="en-US" sz="2400" b="1" i="0" u="none" strike="noStrike" dirty="0">
                <a:solidFill>
                  <a:srgbClr val="0070C0"/>
                </a:solidFill>
                <a:effectLst/>
                <a:latin typeface="+mn-lt"/>
              </a:rPr>
              <a:t>ustralia. </a:t>
            </a:r>
            <a:endParaRPr lang="en-US" sz="2400" dirty="0">
              <a:latin typeface="+mn-lt"/>
            </a:endParaRPr>
          </a:p>
        </p:txBody>
      </p:sp>
      <p:sp>
        <p:nvSpPr>
          <p:cNvPr id="4" name="Text Placeholder 3">
            <a:extLst>
              <a:ext uri="{FF2B5EF4-FFF2-40B4-BE49-F238E27FC236}">
                <a16:creationId xmlns:a16="http://schemas.microsoft.com/office/drawing/2014/main" id="{DA414E4E-0654-4AE0-8EF0-52EB66D78E15}"/>
              </a:ext>
            </a:extLst>
          </p:cNvPr>
          <p:cNvSpPr>
            <a:spLocks noGrp="1"/>
          </p:cNvSpPr>
          <p:nvPr>
            <p:ph type="body" sz="half" idx="2"/>
          </p:nvPr>
        </p:nvSpPr>
        <p:spPr>
          <a:xfrm>
            <a:off x="1482724" y="1409700"/>
            <a:ext cx="3114677" cy="4038599"/>
          </a:xfrm>
        </p:spPr>
        <p:txBody>
          <a:bodyPr>
            <a:normAutofit/>
          </a:bodyPr>
          <a:lstStyle/>
          <a:p>
            <a:r>
              <a:rPr lang="en-US" sz="1400" b="0" i="0" u="none" strike="noStrike" dirty="0">
                <a:solidFill>
                  <a:srgbClr val="000000"/>
                </a:solidFill>
                <a:effectLst/>
              </a:rPr>
              <a:t>About iron ore we found that, dependency of </a:t>
            </a:r>
            <a:r>
              <a:rPr lang="en-US" sz="1400" dirty="0">
                <a:solidFill>
                  <a:srgbClr val="000000"/>
                </a:solidFill>
              </a:rPr>
              <a:t>A</a:t>
            </a:r>
            <a:r>
              <a:rPr lang="en-US" sz="1400" b="0" i="0" u="none" strike="noStrike" dirty="0">
                <a:solidFill>
                  <a:srgbClr val="000000"/>
                </a:solidFill>
                <a:effectLst/>
              </a:rPr>
              <a:t>ustralian iron ore exports on China has been increasing over the years whereas the dependency on Japan &amp; South Korea has been decreasing, that means China has become the most </a:t>
            </a:r>
            <a:r>
              <a:rPr lang="en-US" sz="1400" dirty="0">
                <a:solidFill>
                  <a:srgbClr val="000000"/>
                </a:solidFill>
              </a:rPr>
              <a:t>F</a:t>
            </a:r>
            <a:r>
              <a:rPr lang="en-US" sz="1400" b="0" i="0" u="none" strike="noStrike" dirty="0">
                <a:solidFill>
                  <a:srgbClr val="000000"/>
                </a:solidFill>
                <a:effectLst/>
              </a:rPr>
              <a:t>avorable destination of </a:t>
            </a:r>
            <a:r>
              <a:rPr lang="en-US" sz="1400" dirty="0">
                <a:solidFill>
                  <a:srgbClr val="000000"/>
                </a:solidFill>
              </a:rPr>
              <a:t>A</a:t>
            </a:r>
            <a:r>
              <a:rPr lang="en-US" sz="1400" b="0" i="0" u="none" strike="noStrike" dirty="0">
                <a:solidFill>
                  <a:srgbClr val="000000"/>
                </a:solidFill>
                <a:effectLst/>
              </a:rPr>
              <a:t>ustralian iron ore export. </a:t>
            </a:r>
            <a:endParaRPr lang="en-US" sz="1400" dirty="0"/>
          </a:p>
        </p:txBody>
      </p:sp>
      <p:graphicFrame>
        <p:nvGraphicFramePr>
          <p:cNvPr id="7" name="Picture Placeholder 6">
            <a:extLst>
              <a:ext uri="{FF2B5EF4-FFF2-40B4-BE49-F238E27FC236}">
                <a16:creationId xmlns:a16="http://schemas.microsoft.com/office/drawing/2014/main" id="{B5B6425D-84A4-4C9F-B33C-F8EA7224AE03}"/>
              </a:ext>
            </a:extLst>
          </p:cNvPr>
          <p:cNvGraphicFramePr>
            <a:graphicFrameLocks noGrp="1"/>
          </p:cNvGraphicFramePr>
          <p:nvPr>
            <p:ph type="pic" idx="1"/>
            <p:extLst>
              <p:ext uri="{D42A27DB-BD31-4B8C-83A1-F6EECF244321}">
                <p14:modId xmlns:p14="http://schemas.microsoft.com/office/powerpoint/2010/main" val="3306866954"/>
              </p:ext>
            </p:extLst>
          </p:nvPr>
        </p:nvGraphicFramePr>
        <p:xfrm>
          <a:off x="4473114" y="1500326"/>
          <a:ext cx="7476229"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54317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70B1A-5A2A-4C8C-97F7-08FC8BFE8BF6}"/>
              </a:ext>
            </a:extLst>
          </p:cNvPr>
          <p:cNvSpPr>
            <a:spLocks noGrp="1"/>
          </p:cNvSpPr>
          <p:nvPr>
            <p:ph type="title"/>
          </p:nvPr>
        </p:nvSpPr>
        <p:spPr>
          <a:xfrm>
            <a:off x="3209924" y="-340361"/>
            <a:ext cx="5426158" cy="1371600"/>
          </a:xfrm>
        </p:spPr>
        <p:txBody>
          <a:bodyPr>
            <a:normAutofit/>
          </a:bodyPr>
          <a:lstStyle/>
          <a:p>
            <a:r>
              <a:rPr lang="en-US" sz="2400" b="1" dirty="0">
                <a:solidFill>
                  <a:srgbClr val="0070C0"/>
                </a:solidFill>
                <a:latin typeface="+mn-lt"/>
              </a:rPr>
              <a:t>S</a:t>
            </a:r>
            <a:r>
              <a:rPr lang="en-US" sz="2400" b="1" i="0" u="none" strike="noStrike" dirty="0">
                <a:solidFill>
                  <a:srgbClr val="0070C0"/>
                </a:solidFill>
                <a:effectLst/>
                <a:latin typeface="+mn-lt"/>
              </a:rPr>
              <a:t>hare of different iron ore products in total exports. </a:t>
            </a:r>
            <a:endParaRPr lang="en-US" sz="2400" dirty="0">
              <a:latin typeface="+mn-lt"/>
            </a:endParaRPr>
          </a:p>
        </p:txBody>
      </p:sp>
      <p:sp>
        <p:nvSpPr>
          <p:cNvPr id="4" name="Text Placeholder 3">
            <a:extLst>
              <a:ext uri="{FF2B5EF4-FFF2-40B4-BE49-F238E27FC236}">
                <a16:creationId xmlns:a16="http://schemas.microsoft.com/office/drawing/2014/main" id="{CC3E7BC6-922A-43FC-85E6-DEE55751F8C0}"/>
              </a:ext>
            </a:extLst>
          </p:cNvPr>
          <p:cNvSpPr>
            <a:spLocks noGrp="1"/>
          </p:cNvSpPr>
          <p:nvPr>
            <p:ph type="body" sz="half" idx="2"/>
          </p:nvPr>
        </p:nvSpPr>
        <p:spPr>
          <a:xfrm>
            <a:off x="1360804" y="1178560"/>
            <a:ext cx="3505836" cy="4277360"/>
          </a:xfrm>
        </p:spPr>
        <p:txBody>
          <a:bodyPr>
            <a:normAutofit/>
          </a:bodyPr>
          <a:lstStyle/>
          <a:p>
            <a:r>
              <a:rPr lang="en-US" sz="1800" b="0" i="0" u="none" strike="noStrike" dirty="0">
                <a:solidFill>
                  <a:srgbClr val="000000"/>
                </a:solidFill>
                <a:effectLst/>
                <a:latin typeface="Times New Roman" panose="02020603050405020304" pitchFamily="18" charset="0"/>
              </a:rPr>
              <a:t> </a:t>
            </a:r>
            <a:r>
              <a:rPr lang="en-US" sz="1400" b="0" i="0" u="none" strike="noStrike" dirty="0">
                <a:solidFill>
                  <a:srgbClr val="000000"/>
                </a:solidFill>
                <a:effectLst/>
              </a:rPr>
              <a:t>The share of different iron ore products in total exports, so the share of fine product has been highest in iron ore export and It has been growing steadily for the last few years and the share of lump &amp; run product in iron ore export has been decreasing continuously for last few years and the share of pallets, slinters and briquettes in iron ore export</a:t>
            </a:r>
            <a:r>
              <a:rPr lang="en-US" sz="1400" dirty="0"/>
              <a:t> </a:t>
            </a:r>
            <a:r>
              <a:rPr lang="en-US" sz="1400" b="0" i="0" u="none" strike="noStrike" dirty="0">
                <a:solidFill>
                  <a:srgbClr val="000000"/>
                </a:solidFill>
                <a:effectLst/>
              </a:rPr>
              <a:t>has been very less.</a:t>
            </a:r>
            <a:r>
              <a:rPr lang="en-US" sz="1400" dirty="0"/>
              <a:t> </a:t>
            </a:r>
          </a:p>
        </p:txBody>
      </p:sp>
      <p:graphicFrame>
        <p:nvGraphicFramePr>
          <p:cNvPr id="7" name="Picture Placeholder 6">
            <a:extLst>
              <a:ext uri="{FF2B5EF4-FFF2-40B4-BE49-F238E27FC236}">
                <a16:creationId xmlns:a16="http://schemas.microsoft.com/office/drawing/2014/main" id="{67C3FF6B-D20A-475A-8ABA-0C3BDA24D2A8}"/>
              </a:ext>
            </a:extLst>
          </p:cNvPr>
          <p:cNvGraphicFramePr>
            <a:graphicFrameLocks noGrp="1"/>
          </p:cNvGraphicFramePr>
          <p:nvPr>
            <p:ph type="pic" idx="1"/>
            <p:extLst>
              <p:ext uri="{D42A27DB-BD31-4B8C-83A1-F6EECF244321}">
                <p14:modId xmlns:p14="http://schemas.microsoft.com/office/powerpoint/2010/main" val="1595473297"/>
              </p:ext>
            </p:extLst>
          </p:nvPr>
        </p:nvGraphicFramePr>
        <p:xfrm>
          <a:off x="5007006" y="1301171"/>
          <a:ext cx="6791417"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53640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34F10-BD2C-48D3-8EDB-2509B690DB2B}"/>
              </a:ext>
            </a:extLst>
          </p:cNvPr>
          <p:cNvSpPr>
            <a:spLocks noGrp="1"/>
          </p:cNvSpPr>
          <p:nvPr>
            <p:ph type="title"/>
          </p:nvPr>
        </p:nvSpPr>
        <p:spPr>
          <a:xfrm>
            <a:off x="3382921" y="-457200"/>
            <a:ext cx="5426158" cy="1371600"/>
          </a:xfrm>
        </p:spPr>
        <p:txBody>
          <a:bodyPr>
            <a:normAutofit/>
          </a:bodyPr>
          <a:lstStyle/>
          <a:p>
            <a:r>
              <a:rPr lang="en-US" sz="1800" b="1" i="0" u="none" strike="noStrike" dirty="0">
                <a:solidFill>
                  <a:srgbClr val="2F75B5"/>
                </a:solidFill>
                <a:effectLst/>
                <a:latin typeface="Times New Roman" panose="02020603050405020304" pitchFamily="18" charset="0"/>
              </a:rPr>
              <a:t> </a:t>
            </a:r>
            <a:r>
              <a:rPr lang="en-US" sz="2400" b="1" dirty="0">
                <a:solidFill>
                  <a:srgbClr val="2F75B5"/>
                </a:solidFill>
                <a:latin typeface="+mn-lt"/>
              </a:rPr>
              <a:t>T</a:t>
            </a:r>
            <a:r>
              <a:rPr lang="en-US" sz="2400" b="1" i="0" u="none" strike="noStrike" dirty="0">
                <a:solidFill>
                  <a:srgbClr val="2F75B5"/>
                </a:solidFill>
                <a:effectLst/>
                <a:latin typeface="+mn-lt"/>
              </a:rPr>
              <a:t>he exploration expenditure between total resources and energy.</a:t>
            </a:r>
            <a:r>
              <a:rPr lang="en-US" sz="2400" dirty="0">
                <a:latin typeface="+mn-lt"/>
              </a:rPr>
              <a:t> </a:t>
            </a:r>
          </a:p>
        </p:txBody>
      </p:sp>
      <p:sp>
        <p:nvSpPr>
          <p:cNvPr id="4" name="Text Placeholder 3">
            <a:extLst>
              <a:ext uri="{FF2B5EF4-FFF2-40B4-BE49-F238E27FC236}">
                <a16:creationId xmlns:a16="http://schemas.microsoft.com/office/drawing/2014/main" id="{ED6FE6DC-D2CA-4DEB-B585-4B31FF7EBA2E}"/>
              </a:ext>
            </a:extLst>
          </p:cNvPr>
          <p:cNvSpPr>
            <a:spLocks noGrp="1"/>
          </p:cNvSpPr>
          <p:nvPr>
            <p:ph type="body" sz="half" idx="2"/>
          </p:nvPr>
        </p:nvSpPr>
        <p:spPr>
          <a:xfrm>
            <a:off x="1259204" y="1026160"/>
            <a:ext cx="3455036" cy="4805680"/>
          </a:xfrm>
        </p:spPr>
        <p:txBody>
          <a:bodyPr>
            <a:normAutofit/>
          </a:bodyPr>
          <a:lstStyle/>
          <a:p>
            <a:r>
              <a:rPr lang="en-US" sz="1400" b="0" i="0" u="none" strike="noStrike" dirty="0">
                <a:solidFill>
                  <a:srgbClr val="000000"/>
                </a:solidFill>
                <a:effectLst/>
              </a:rPr>
              <a:t>The exploration expenditure of resources and energy has remained almost same from march 1990 to may 2005 after that the exploration expenditure of energy starts getting high which means </a:t>
            </a:r>
            <a:r>
              <a:rPr lang="en-US" sz="1400" dirty="0">
                <a:solidFill>
                  <a:srgbClr val="000000"/>
                </a:solidFill>
              </a:rPr>
              <a:t>A</a:t>
            </a:r>
            <a:r>
              <a:rPr lang="en-US" sz="1400" b="0" i="0" u="none" strike="noStrike" dirty="0">
                <a:solidFill>
                  <a:srgbClr val="000000"/>
                </a:solidFill>
                <a:effectLst/>
              </a:rPr>
              <a:t>ustralia starts spending more money to find energy mines. Whereas after may 2005 the exploration expenditure of resources is not so high as compared to the exploration expenditure of energy, but when the exploration expenditure of resources starts getting high, the energy exploration expenditure starts to decrease.</a:t>
            </a:r>
            <a:r>
              <a:rPr lang="en-US" sz="1400" dirty="0"/>
              <a:t> </a:t>
            </a:r>
          </a:p>
        </p:txBody>
      </p:sp>
      <p:graphicFrame>
        <p:nvGraphicFramePr>
          <p:cNvPr id="7" name="Picture Placeholder 6">
            <a:extLst>
              <a:ext uri="{FF2B5EF4-FFF2-40B4-BE49-F238E27FC236}">
                <a16:creationId xmlns:a16="http://schemas.microsoft.com/office/drawing/2014/main" id="{B45D9634-27FB-420C-BD36-3589B3CA0B91}"/>
              </a:ext>
            </a:extLst>
          </p:cNvPr>
          <p:cNvGraphicFramePr>
            <a:graphicFrameLocks noGrp="1"/>
          </p:cNvGraphicFramePr>
          <p:nvPr>
            <p:ph type="pic" idx="1"/>
            <p:extLst>
              <p:ext uri="{D42A27DB-BD31-4B8C-83A1-F6EECF244321}">
                <p14:modId xmlns:p14="http://schemas.microsoft.com/office/powerpoint/2010/main" val="3920087605"/>
              </p:ext>
            </p:extLst>
          </p:nvPr>
        </p:nvGraphicFramePr>
        <p:xfrm>
          <a:off x="4714240" y="1143000"/>
          <a:ext cx="7297444"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786198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13B63-3350-4FC3-A3BF-BDC6D16A140B}"/>
              </a:ext>
            </a:extLst>
          </p:cNvPr>
          <p:cNvSpPr>
            <a:spLocks noGrp="1"/>
          </p:cNvSpPr>
          <p:nvPr>
            <p:ph type="title"/>
          </p:nvPr>
        </p:nvSpPr>
        <p:spPr>
          <a:xfrm>
            <a:off x="3607823" y="-457200"/>
            <a:ext cx="5426158" cy="1371600"/>
          </a:xfrm>
        </p:spPr>
        <p:txBody>
          <a:bodyPr>
            <a:normAutofit/>
          </a:bodyPr>
          <a:lstStyle/>
          <a:p>
            <a:r>
              <a:rPr lang="en-US" sz="2400" b="1" dirty="0">
                <a:solidFill>
                  <a:srgbClr val="2F75B5"/>
                </a:solidFill>
                <a:latin typeface="+mn-lt"/>
              </a:rPr>
              <a:t>C</a:t>
            </a:r>
            <a:r>
              <a:rPr lang="en-US" sz="2400" b="1" i="0" u="none" strike="noStrike" dirty="0">
                <a:solidFill>
                  <a:srgbClr val="2F75B5"/>
                </a:solidFill>
                <a:effectLst/>
                <a:latin typeface="+mn-lt"/>
              </a:rPr>
              <a:t>omparison of different sectors' business income index (March-90 =100)</a:t>
            </a:r>
            <a:r>
              <a:rPr lang="en-US" sz="2400" dirty="0">
                <a:latin typeface="+mn-lt"/>
              </a:rPr>
              <a:t> </a:t>
            </a:r>
          </a:p>
        </p:txBody>
      </p:sp>
      <p:sp>
        <p:nvSpPr>
          <p:cNvPr id="4" name="Text Placeholder 3">
            <a:extLst>
              <a:ext uri="{FF2B5EF4-FFF2-40B4-BE49-F238E27FC236}">
                <a16:creationId xmlns:a16="http://schemas.microsoft.com/office/drawing/2014/main" id="{5AC91F6C-C70D-478B-8F1D-A7939D1079A2}"/>
              </a:ext>
            </a:extLst>
          </p:cNvPr>
          <p:cNvSpPr>
            <a:spLocks noGrp="1"/>
          </p:cNvSpPr>
          <p:nvPr>
            <p:ph type="body" sz="half" idx="2"/>
          </p:nvPr>
        </p:nvSpPr>
        <p:spPr>
          <a:xfrm>
            <a:off x="1429458" y="1447060"/>
            <a:ext cx="3382239" cy="4154009"/>
          </a:xfrm>
        </p:spPr>
        <p:txBody>
          <a:bodyPr>
            <a:normAutofit/>
          </a:bodyPr>
          <a:lstStyle/>
          <a:p>
            <a:r>
              <a:rPr lang="en-US" dirty="0"/>
              <a:t>Business sector income index comparison presents the growth of income from different sectors. Chart illustrates that after 2004, income from mining and EGW increased significantly. Currently these two sectors drive most of the income.</a:t>
            </a:r>
          </a:p>
        </p:txBody>
      </p:sp>
      <p:graphicFrame>
        <p:nvGraphicFramePr>
          <p:cNvPr id="10" name="Picture Placeholder 9">
            <a:extLst>
              <a:ext uri="{FF2B5EF4-FFF2-40B4-BE49-F238E27FC236}">
                <a16:creationId xmlns:a16="http://schemas.microsoft.com/office/drawing/2014/main" id="{95B77D91-6C0A-453E-818E-72A26C3637F7}"/>
              </a:ext>
            </a:extLst>
          </p:cNvPr>
          <p:cNvGraphicFramePr>
            <a:graphicFrameLocks noGrp="1"/>
          </p:cNvGraphicFramePr>
          <p:nvPr>
            <p:ph type="pic" idx="1"/>
            <p:extLst>
              <p:ext uri="{D42A27DB-BD31-4B8C-83A1-F6EECF244321}">
                <p14:modId xmlns:p14="http://schemas.microsoft.com/office/powerpoint/2010/main" val="1561791915"/>
              </p:ext>
            </p:extLst>
          </p:nvPr>
        </p:nvGraphicFramePr>
        <p:xfrm>
          <a:off x="4625267" y="1358283"/>
          <a:ext cx="7380302"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824493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D1096-EACF-4220-907E-5E005730011E}"/>
              </a:ext>
            </a:extLst>
          </p:cNvPr>
          <p:cNvSpPr>
            <a:spLocks noGrp="1"/>
          </p:cNvSpPr>
          <p:nvPr>
            <p:ph type="title"/>
          </p:nvPr>
        </p:nvSpPr>
        <p:spPr>
          <a:xfrm>
            <a:off x="3533466" y="-457200"/>
            <a:ext cx="5426158" cy="1371600"/>
          </a:xfrm>
        </p:spPr>
        <p:txBody>
          <a:bodyPr>
            <a:normAutofit/>
          </a:bodyPr>
          <a:lstStyle/>
          <a:p>
            <a:r>
              <a:rPr lang="en-US" sz="2400" b="1" dirty="0">
                <a:solidFill>
                  <a:srgbClr val="2F75B5"/>
                </a:solidFill>
                <a:latin typeface="+mn-lt"/>
              </a:rPr>
              <a:t>S</a:t>
            </a:r>
            <a:r>
              <a:rPr lang="en-US" sz="2400" b="1" i="0" u="none" strike="noStrike" dirty="0">
                <a:solidFill>
                  <a:srgbClr val="2F75B5"/>
                </a:solidFill>
                <a:effectLst/>
                <a:latin typeface="+mn-lt"/>
              </a:rPr>
              <a:t>hare of different sectors in total business income of </a:t>
            </a:r>
            <a:r>
              <a:rPr lang="en-US" sz="2400" b="1" dirty="0">
                <a:solidFill>
                  <a:srgbClr val="2F75B5"/>
                </a:solidFill>
                <a:latin typeface="+mn-lt"/>
              </a:rPr>
              <a:t>A</a:t>
            </a:r>
            <a:r>
              <a:rPr lang="en-US" sz="2400" b="1" i="0" u="none" strike="noStrike" dirty="0">
                <a:solidFill>
                  <a:srgbClr val="2F75B5"/>
                </a:solidFill>
                <a:effectLst/>
                <a:latin typeface="+mn-lt"/>
              </a:rPr>
              <a:t>ustralia.</a:t>
            </a:r>
            <a:r>
              <a:rPr lang="en-US" sz="2400" dirty="0">
                <a:latin typeface="+mn-lt"/>
              </a:rPr>
              <a:t> </a:t>
            </a:r>
          </a:p>
        </p:txBody>
      </p:sp>
      <p:sp>
        <p:nvSpPr>
          <p:cNvPr id="4" name="Text Placeholder 3">
            <a:extLst>
              <a:ext uri="{FF2B5EF4-FFF2-40B4-BE49-F238E27FC236}">
                <a16:creationId xmlns:a16="http://schemas.microsoft.com/office/drawing/2014/main" id="{E13B9430-81AD-4DEC-9BC7-2E2B3E2A7FC7}"/>
              </a:ext>
            </a:extLst>
          </p:cNvPr>
          <p:cNvSpPr>
            <a:spLocks noGrp="1"/>
          </p:cNvSpPr>
          <p:nvPr>
            <p:ph type="body" sz="half" idx="2"/>
          </p:nvPr>
        </p:nvSpPr>
        <p:spPr>
          <a:xfrm>
            <a:off x="1305169" y="1269507"/>
            <a:ext cx="3781735" cy="3932808"/>
          </a:xfrm>
        </p:spPr>
        <p:txBody>
          <a:bodyPr>
            <a:noAutofit/>
          </a:bodyPr>
          <a:lstStyle/>
          <a:p>
            <a:r>
              <a:rPr lang="en-US" sz="1400" b="0" i="0" u="none" strike="noStrike" dirty="0">
                <a:solidFill>
                  <a:srgbClr val="000000"/>
                </a:solidFill>
                <a:effectLst/>
              </a:rPr>
              <a:t>Australia's business income is very dependent on mining sector. In 1990, the share of both mining and manufacturing in </a:t>
            </a:r>
            <a:r>
              <a:rPr lang="en-US" sz="1400" dirty="0">
                <a:solidFill>
                  <a:srgbClr val="000000"/>
                </a:solidFill>
              </a:rPr>
              <a:t>A</a:t>
            </a:r>
            <a:r>
              <a:rPr lang="en-US" sz="1400" b="0" i="0" u="none" strike="noStrike" dirty="0">
                <a:solidFill>
                  <a:srgbClr val="000000"/>
                </a:solidFill>
                <a:effectLst/>
              </a:rPr>
              <a:t>ustralia business income was almost equal, but in 1998 the share of mining had gone down &amp; the</a:t>
            </a:r>
            <a:r>
              <a:rPr lang="en-US" sz="1400" dirty="0"/>
              <a:t> </a:t>
            </a:r>
            <a:r>
              <a:rPr lang="en-US" sz="1400" b="0" i="0" u="none" strike="noStrike" dirty="0">
                <a:solidFill>
                  <a:srgbClr val="000000"/>
                </a:solidFill>
                <a:effectLst/>
              </a:rPr>
              <a:t>share of manufacturing had gone up significantly. After 2004, the share of mining continued to increase significantly in total business of </a:t>
            </a:r>
            <a:r>
              <a:rPr lang="en-US" sz="1400" dirty="0">
                <a:solidFill>
                  <a:srgbClr val="000000"/>
                </a:solidFill>
              </a:rPr>
              <a:t>A</a:t>
            </a:r>
            <a:r>
              <a:rPr lang="en-US" sz="1400" b="0" i="0" u="none" strike="noStrike" dirty="0">
                <a:solidFill>
                  <a:srgbClr val="000000"/>
                </a:solidFill>
                <a:effectLst/>
              </a:rPr>
              <a:t>ustralia and share of manufacturing decreased day by day and If we talk about electricity, gas and water, the share of electricity gas and water in </a:t>
            </a:r>
            <a:r>
              <a:rPr lang="en-US" sz="1400" dirty="0">
                <a:solidFill>
                  <a:srgbClr val="000000"/>
                </a:solidFill>
              </a:rPr>
              <a:t>A</a:t>
            </a:r>
            <a:r>
              <a:rPr lang="en-US" sz="1400" b="0" i="0" u="none" strike="noStrike" dirty="0">
                <a:solidFill>
                  <a:srgbClr val="000000"/>
                </a:solidFill>
                <a:effectLst/>
              </a:rPr>
              <a:t>ustralia's business income has been very less and share of construction has been almost constant since 1990 to 2020.</a:t>
            </a:r>
            <a:r>
              <a:rPr lang="en-US" sz="1400" dirty="0"/>
              <a:t> </a:t>
            </a:r>
          </a:p>
        </p:txBody>
      </p:sp>
      <p:graphicFrame>
        <p:nvGraphicFramePr>
          <p:cNvPr id="7" name="Picture Placeholder 6">
            <a:extLst>
              <a:ext uri="{FF2B5EF4-FFF2-40B4-BE49-F238E27FC236}">
                <a16:creationId xmlns:a16="http://schemas.microsoft.com/office/drawing/2014/main" id="{5EACC2A6-4A2D-4F58-9304-360F73EF1380}"/>
              </a:ext>
            </a:extLst>
          </p:cNvPr>
          <p:cNvGraphicFramePr>
            <a:graphicFrameLocks noGrp="1"/>
          </p:cNvGraphicFramePr>
          <p:nvPr>
            <p:ph type="pic" idx="1"/>
            <p:extLst>
              <p:ext uri="{D42A27DB-BD31-4B8C-83A1-F6EECF244321}">
                <p14:modId xmlns:p14="http://schemas.microsoft.com/office/powerpoint/2010/main" val="3816583123"/>
              </p:ext>
            </p:extLst>
          </p:nvPr>
        </p:nvGraphicFramePr>
        <p:xfrm>
          <a:off x="5086904" y="1143000"/>
          <a:ext cx="6897949"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65818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1B932-3723-4D96-B20B-CA4D04A783C5}"/>
              </a:ext>
            </a:extLst>
          </p:cNvPr>
          <p:cNvSpPr>
            <a:spLocks noGrp="1"/>
          </p:cNvSpPr>
          <p:nvPr>
            <p:ph type="title"/>
          </p:nvPr>
        </p:nvSpPr>
        <p:spPr>
          <a:xfrm>
            <a:off x="1289002" y="-344970"/>
            <a:ext cx="10018713" cy="1338308"/>
          </a:xfrm>
        </p:spPr>
        <p:txBody>
          <a:bodyPr/>
          <a:lstStyle/>
          <a:p>
            <a:r>
              <a:rPr lang="en-US" dirty="0"/>
              <a:t>Executive Summary</a:t>
            </a:r>
          </a:p>
        </p:txBody>
      </p:sp>
      <p:sp>
        <p:nvSpPr>
          <p:cNvPr id="3" name="Content Placeholder 2">
            <a:extLst>
              <a:ext uri="{FF2B5EF4-FFF2-40B4-BE49-F238E27FC236}">
                <a16:creationId xmlns:a16="http://schemas.microsoft.com/office/drawing/2014/main" id="{AF697081-CA80-4DC3-B464-5512975EF837}"/>
              </a:ext>
            </a:extLst>
          </p:cNvPr>
          <p:cNvSpPr>
            <a:spLocks noGrp="1"/>
          </p:cNvSpPr>
          <p:nvPr>
            <p:ph idx="1"/>
          </p:nvPr>
        </p:nvSpPr>
        <p:spPr>
          <a:xfrm>
            <a:off x="1484310" y="1226820"/>
            <a:ext cx="10707690" cy="5928581"/>
          </a:xfrm>
        </p:spPr>
        <p:txBody>
          <a:bodyPr>
            <a:normAutofit fontScale="85000" lnSpcReduction="20000"/>
          </a:bodyPr>
          <a:lstStyle/>
          <a:p>
            <a:pPr marL="0" indent="0">
              <a:buNone/>
            </a:pPr>
            <a:r>
              <a:rPr lang="en-US" sz="1200" dirty="0"/>
              <a:t>This document describes the Australian Resources &amp; Energy Products. Through this document, I want to know about the followings:-</a:t>
            </a:r>
          </a:p>
          <a:p>
            <a:pPr>
              <a:buFont typeface="Wingdings" panose="05000000000000000000" pitchFamily="2" charset="2"/>
              <a:buChar char="q"/>
            </a:pPr>
            <a:r>
              <a:rPr lang="en-US" sz="1200" dirty="0"/>
              <a:t> The relation between price, production and exploration expenditure of gold .</a:t>
            </a:r>
          </a:p>
          <a:p>
            <a:pPr>
              <a:buFont typeface="Wingdings" panose="05000000000000000000" pitchFamily="2" charset="2"/>
              <a:buChar char="q"/>
            </a:pPr>
            <a:r>
              <a:rPr lang="en-US" sz="1200" dirty="0"/>
              <a:t>How the coals are produced in Australia and which coal are exported the most.</a:t>
            </a:r>
          </a:p>
          <a:p>
            <a:pPr>
              <a:buFont typeface="Wingdings" panose="05000000000000000000" pitchFamily="2" charset="2"/>
              <a:buChar char="q"/>
            </a:pPr>
            <a:r>
              <a:rPr lang="en-US" sz="1200" dirty="0"/>
              <a:t>What is role of petroleum production on Australia and which of the petroleum products is produced the most</a:t>
            </a:r>
          </a:p>
          <a:p>
            <a:pPr>
              <a:buFont typeface="Wingdings" panose="05000000000000000000" pitchFamily="2" charset="2"/>
              <a:buChar char="q"/>
            </a:pPr>
            <a:r>
              <a:rPr lang="en-US" sz="1200" dirty="0"/>
              <a:t>The share of different export destination and share of different iron ore products in total exports of iron ore in Australia.</a:t>
            </a:r>
          </a:p>
          <a:p>
            <a:pPr>
              <a:buFont typeface="Wingdings" panose="05000000000000000000" pitchFamily="2" charset="2"/>
              <a:buChar char="q"/>
            </a:pPr>
            <a:r>
              <a:rPr lang="en-US" sz="1200" dirty="0"/>
              <a:t>The exploration expenditure of total resources and energy.</a:t>
            </a:r>
          </a:p>
          <a:p>
            <a:pPr>
              <a:buFont typeface="Wingdings" panose="05000000000000000000" pitchFamily="2" charset="2"/>
              <a:buChar char="q"/>
            </a:pPr>
            <a:r>
              <a:rPr lang="en-US" sz="1200" dirty="0"/>
              <a:t>To compare the different business sector’s income index and share of different sectors of  Australia’s business income.</a:t>
            </a:r>
          </a:p>
          <a:p>
            <a:pPr marL="0" indent="0">
              <a:buNone/>
            </a:pPr>
            <a:endParaRPr lang="en-US" sz="1200" dirty="0"/>
          </a:p>
          <a:p>
            <a:pPr marL="0" indent="0">
              <a:buNone/>
            </a:pPr>
            <a:r>
              <a:rPr lang="en-US" sz="1200" dirty="0"/>
              <a:t>To know all this I have picked up the data from the link given below:-</a:t>
            </a:r>
          </a:p>
          <a:p>
            <a:pPr marL="0" indent="0">
              <a:buNone/>
            </a:pPr>
            <a:r>
              <a:rPr lang="en-US" sz="1800" b="0" i="0" u="none" strike="noStrike" baseline="0" dirty="0">
                <a:hlinkClick r:id="rId2"/>
              </a:rPr>
              <a:t>WWW.INDUSTRY.GOV.AU/</a:t>
            </a:r>
            <a:r>
              <a:rPr lang="en-US" sz="1800" b="1" i="0" u="none" strike="noStrike" baseline="0" dirty="0">
                <a:hlinkClick r:id="rId2"/>
              </a:rPr>
              <a:t>REQ</a:t>
            </a:r>
            <a:endParaRPr lang="en-US" sz="1200" b="1" i="0" u="none" strike="noStrike" baseline="0" dirty="0"/>
          </a:p>
          <a:p>
            <a:pPr marL="0" indent="0">
              <a:buNone/>
            </a:pPr>
            <a:r>
              <a:rPr lang="en-US" sz="1200" b="1" dirty="0"/>
              <a:t>Conclusion/Insights of the project</a:t>
            </a:r>
          </a:p>
          <a:p>
            <a:pPr>
              <a:buFont typeface="Wingdings" panose="05000000000000000000" pitchFamily="2" charset="2"/>
              <a:buChar char="q"/>
            </a:pPr>
            <a:r>
              <a:rPr lang="en-US" sz="1200" b="1" dirty="0"/>
              <a:t>Gold:- </a:t>
            </a:r>
            <a:r>
              <a:rPr lang="en-US" sz="1200" dirty="0"/>
              <a:t>Australia is the world’s no. 1 producer of gold, approximate 187,200 tones of gold mined since the beginning of civilization. The US federal reserves holds 6,700 tones of gold. Gold makes up per billion of the Earth’s outer layer. The gold price did not fluctuate so much from 1990 to 2007 but it went up completely. When the exploration expenditure of gold is high in a particular year &amp; after some years gold production becomes high and as soon as the production of gold becomes high, the price of gold starts coming down.</a:t>
            </a:r>
          </a:p>
          <a:p>
            <a:pPr>
              <a:buFont typeface="Wingdings" panose="05000000000000000000" pitchFamily="2" charset="2"/>
              <a:buChar char="q"/>
            </a:pPr>
            <a:r>
              <a:rPr lang="en-US" sz="1200" b="1" dirty="0"/>
              <a:t>Coal:- </a:t>
            </a:r>
            <a:r>
              <a:rPr lang="en-US" sz="1200" dirty="0"/>
              <a:t>There are two types of coal metallurgical and thermal coal. Australia is world’s no. 1 metallurgical coal exporter , almost all of metallurgical coal is exported. When we produce raw coal, we get only 70-85% of saleable coal. From the last 20 years, metallurgical coal export has always been more than thermal coal.</a:t>
            </a:r>
          </a:p>
          <a:p>
            <a:pPr>
              <a:buFont typeface="Wingdings" panose="05000000000000000000" pitchFamily="2" charset="2"/>
              <a:buChar char="q"/>
            </a:pPr>
            <a:r>
              <a:rPr lang="en-US" sz="1200" b="1" dirty="0"/>
              <a:t>Petroleum:- </a:t>
            </a:r>
            <a:r>
              <a:rPr lang="en-US" sz="1200" dirty="0"/>
              <a:t>Australia petroleum exports do not have major role in global prices but crude oil &amp; refinery production is highest in Australia’s petroleum production.</a:t>
            </a:r>
          </a:p>
          <a:p>
            <a:pPr>
              <a:buFont typeface="Wingdings" panose="05000000000000000000" pitchFamily="2" charset="2"/>
              <a:buChar char="q"/>
            </a:pPr>
            <a:r>
              <a:rPr lang="en-US" sz="1200" b="1" dirty="0"/>
              <a:t>Iron Ore:- </a:t>
            </a:r>
            <a:r>
              <a:rPr lang="en-US" sz="1200" dirty="0"/>
              <a:t>Australia’s half of the earnings comes from iron ore alone and China is the most favorable destination of Australian iron ore export. The </a:t>
            </a:r>
            <a:r>
              <a:rPr lang="en-US" sz="1200" b="0" i="0" u="none" strike="noStrike" dirty="0">
                <a:solidFill>
                  <a:srgbClr val="000000"/>
                </a:solidFill>
                <a:effectLst/>
              </a:rPr>
              <a:t>fine product has been highest in iron ore export and It has been growing steadily for the last few years and the share of lump &amp; run product in iron ore export has been decreasing continuously for last few years and the share of pallets, slinters and briquettes in iron ore export</a:t>
            </a:r>
            <a:r>
              <a:rPr lang="en-US" sz="1200" dirty="0"/>
              <a:t> </a:t>
            </a:r>
            <a:r>
              <a:rPr lang="en-US" sz="1200" b="0" i="0" u="none" strike="noStrike" dirty="0">
                <a:solidFill>
                  <a:srgbClr val="000000"/>
                </a:solidFill>
                <a:effectLst/>
              </a:rPr>
              <a:t>has been very less.</a:t>
            </a:r>
            <a:r>
              <a:rPr lang="en-US" sz="1200" dirty="0"/>
              <a:t> </a:t>
            </a:r>
          </a:p>
          <a:p>
            <a:pPr>
              <a:buFont typeface="Wingdings" panose="05000000000000000000" pitchFamily="2" charset="2"/>
              <a:buChar char="q"/>
            </a:pPr>
            <a:r>
              <a:rPr lang="en-US" sz="1200" b="1" dirty="0"/>
              <a:t>Total Resources &amp; Energy:- </a:t>
            </a:r>
            <a:r>
              <a:rPr lang="en-US" sz="1200" b="0" i="0" u="none" strike="noStrike" dirty="0">
                <a:solidFill>
                  <a:srgbClr val="000000"/>
                </a:solidFill>
                <a:effectLst/>
              </a:rPr>
              <a:t>The exploration expenditure of resources and energy has remained almost same from march 1990 to may 2005 after that the exploration expenditure of energy starts getting high which means </a:t>
            </a:r>
            <a:r>
              <a:rPr lang="en-US" sz="1200" dirty="0">
                <a:solidFill>
                  <a:srgbClr val="000000"/>
                </a:solidFill>
              </a:rPr>
              <a:t>A</a:t>
            </a:r>
            <a:r>
              <a:rPr lang="en-US" sz="1200" b="0" i="0" u="none" strike="noStrike" dirty="0">
                <a:solidFill>
                  <a:srgbClr val="000000"/>
                </a:solidFill>
                <a:effectLst/>
              </a:rPr>
              <a:t>ustralia starts spending more money to find energy mines. </a:t>
            </a:r>
          </a:p>
          <a:p>
            <a:pPr>
              <a:buFont typeface="Wingdings" panose="05000000000000000000" pitchFamily="2" charset="2"/>
              <a:buChar char="q"/>
            </a:pPr>
            <a:r>
              <a:rPr lang="en-US" sz="1200" b="1" dirty="0"/>
              <a:t>Australia’s Business Income:- </a:t>
            </a:r>
            <a:r>
              <a:rPr lang="en-US" sz="1050" dirty="0"/>
              <a:t>After 2004, income from mining and EGW increased significantly. Currently these two sectors drive most of the income.  </a:t>
            </a:r>
            <a:r>
              <a:rPr lang="en-US" sz="1200" b="0" i="0" u="none" strike="noStrike" dirty="0">
                <a:solidFill>
                  <a:srgbClr val="000000"/>
                </a:solidFill>
                <a:effectLst/>
              </a:rPr>
              <a:t>Australia's business income is very dependent on mining sector. In 1990, the share of both mining and manufacturing in </a:t>
            </a:r>
            <a:r>
              <a:rPr lang="en-US" sz="1200" dirty="0">
                <a:solidFill>
                  <a:srgbClr val="000000"/>
                </a:solidFill>
              </a:rPr>
              <a:t>A</a:t>
            </a:r>
            <a:r>
              <a:rPr lang="en-US" sz="1200" b="0" i="0" u="none" strike="noStrike" dirty="0">
                <a:solidFill>
                  <a:srgbClr val="000000"/>
                </a:solidFill>
                <a:effectLst/>
              </a:rPr>
              <a:t>ustralia business income was almost equal, but in 1998 the share of mining had gone down &amp; the</a:t>
            </a:r>
            <a:r>
              <a:rPr lang="en-US" sz="1200" dirty="0"/>
              <a:t> </a:t>
            </a:r>
            <a:r>
              <a:rPr lang="en-US" sz="1200" b="0" i="0" u="none" strike="noStrike" dirty="0">
                <a:solidFill>
                  <a:srgbClr val="000000"/>
                </a:solidFill>
                <a:effectLst/>
              </a:rPr>
              <a:t>share of manufacturing had gone up significantly. After 2004, the share of mining continued to increase significantly in total business of </a:t>
            </a:r>
            <a:r>
              <a:rPr lang="en-US" sz="1200" dirty="0">
                <a:solidFill>
                  <a:srgbClr val="000000"/>
                </a:solidFill>
              </a:rPr>
              <a:t>A</a:t>
            </a:r>
            <a:r>
              <a:rPr lang="en-US" sz="1200" b="0" i="0" u="none" strike="noStrike" dirty="0">
                <a:solidFill>
                  <a:srgbClr val="000000"/>
                </a:solidFill>
                <a:effectLst/>
              </a:rPr>
              <a:t>ustralia and share of manufacturing decreased day by day </a:t>
            </a:r>
            <a:endParaRPr lang="en-US" sz="1200" b="1" dirty="0"/>
          </a:p>
          <a:p>
            <a:pPr>
              <a:buFont typeface="Wingdings" panose="05000000000000000000" pitchFamily="2" charset="2"/>
              <a:buChar char="q"/>
            </a:pPr>
            <a:endParaRPr lang="en-US" sz="1200" dirty="0"/>
          </a:p>
          <a:p>
            <a:pPr>
              <a:buFont typeface="Wingdings" panose="05000000000000000000" pitchFamily="2" charset="2"/>
              <a:buChar char="q"/>
            </a:pPr>
            <a:r>
              <a:rPr lang="en-US" sz="1200" dirty="0"/>
              <a:t>                                   </a:t>
            </a:r>
            <a:r>
              <a:rPr lang="en-US" dirty="0"/>
              <a:t>YouTube Video Link:-  </a:t>
            </a:r>
            <a:r>
              <a:rPr lang="en-US" dirty="0">
                <a:hlinkClick r:id="rId3"/>
              </a:rPr>
              <a:t>https://youtu.be/7aRT417tr3U</a:t>
            </a:r>
            <a:endParaRPr lang="en-US" dirty="0"/>
          </a:p>
          <a:p>
            <a:pPr>
              <a:buFont typeface="Wingdings" panose="05000000000000000000" pitchFamily="2" charset="2"/>
              <a:buChar char="q"/>
            </a:pPr>
            <a:endParaRPr lang="en-US" sz="1200" dirty="0"/>
          </a:p>
          <a:p>
            <a:pPr>
              <a:buFont typeface="Wingdings" panose="05000000000000000000" pitchFamily="2" charset="2"/>
              <a:buChar char="q"/>
            </a:pPr>
            <a:endParaRPr lang="en-US" sz="1200" dirty="0"/>
          </a:p>
          <a:p>
            <a:pPr>
              <a:buFont typeface="Wingdings" panose="05000000000000000000" pitchFamily="2" charset="2"/>
              <a:buChar char="q"/>
            </a:pPr>
            <a:endParaRPr lang="en-US" sz="1200" dirty="0"/>
          </a:p>
          <a:p>
            <a:pPr>
              <a:buFont typeface="Wingdings" panose="05000000000000000000" pitchFamily="2" charset="2"/>
              <a:buChar char="q"/>
            </a:pPr>
            <a:endParaRPr lang="en-US" sz="1200" dirty="0"/>
          </a:p>
        </p:txBody>
      </p:sp>
    </p:spTree>
    <p:extLst>
      <p:ext uri="{BB962C8B-B14F-4D97-AF65-F5344CB8AC3E}">
        <p14:creationId xmlns:p14="http://schemas.microsoft.com/office/powerpoint/2010/main" val="2398175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09AF8C09-AA5D-4CB6-B8F3-03450500A2C2}"/>
              </a:ext>
            </a:extLst>
          </p:cNvPr>
          <p:cNvGraphicFramePr>
            <a:graphicFrameLocks/>
          </p:cNvGraphicFramePr>
          <p:nvPr>
            <p:extLst>
              <p:ext uri="{D42A27DB-BD31-4B8C-83A1-F6EECF244321}">
                <p14:modId xmlns:p14="http://schemas.microsoft.com/office/powerpoint/2010/main" val="3717506322"/>
              </p:ext>
            </p:extLst>
          </p:nvPr>
        </p:nvGraphicFramePr>
        <p:xfrm>
          <a:off x="1418800" y="842050"/>
          <a:ext cx="6038443" cy="21945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DE2D4974-5498-43B8-A642-259F04BC3238}"/>
              </a:ext>
            </a:extLst>
          </p:cNvPr>
          <p:cNvGraphicFramePr>
            <a:graphicFrameLocks/>
          </p:cNvGraphicFramePr>
          <p:nvPr>
            <p:extLst>
              <p:ext uri="{D42A27DB-BD31-4B8C-83A1-F6EECF244321}">
                <p14:modId xmlns:p14="http://schemas.microsoft.com/office/powerpoint/2010/main" val="2232251715"/>
              </p:ext>
            </p:extLst>
          </p:nvPr>
        </p:nvGraphicFramePr>
        <p:xfrm>
          <a:off x="7457243" y="544870"/>
          <a:ext cx="4572000" cy="249174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5DC744C0-6F3A-4441-8F7F-35487E0DB4F1}"/>
              </a:ext>
            </a:extLst>
          </p:cNvPr>
          <p:cNvGraphicFramePr>
            <a:graphicFrameLocks/>
          </p:cNvGraphicFramePr>
          <p:nvPr>
            <p:extLst>
              <p:ext uri="{D42A27DB-BD31-4B8C-83A1-F6EECF244321}">
                <p14:modId xmlns:p14="http://schemas.microsoft.com/office/powerpoint/2010/main" val="599230728"/>
              </p:ext>
            </p:extLst>
          </p:nvPr>
        </p:nvGraphicFramePr>
        <p:xfrm>
          <a:off x="1418800" y="3429000"/>
          <a:ext cx="4754880" cy="236982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a:extLst>
              <a:ext uri="{FF2B5EF4-FFF2-40B4-BE49-F238E27FC236}">
                <a16:creationId xmlns:a16="http://schemas.microsoft.com/office/drawing/2014/main" id="{E48915AE-506C-4CAD-8567-F3694904A80E}"/>
              </a:ext>
            </a:extLst>
          </p:cNvPr>
          <p:cNvGraphicFramePr>
            <a:graphicFrameLocks/>
          </p:cNvGraphicFramePr>
          <p:nvPr>
            <p:extLst>
              <p:ext uri="{D42A27DB-BD31-4B8C-83A1-F6EECF244321}">
                <p14:modId xmlns:p14="http://schemas.microsoft.com/office/powerpoint/2010/main" val="1369615546"/>
              </p:ext>
            </p:extLst>
          </p:nvPr>
        </p:nvGraphicFramePr>
        <p:xfrm>
          <a:off x="6173680" y="3604260"/>
          <a:ext cx="5860890" cy="2194560"/>
        </p:xfrm>
        <a:graphic>
          <a:graphicData uri="http://schemas.openxmlformats.org/drawingml/2006/chart">
            <c:chart xmlns:c="http://schemas.openxmlformats.org/drawingml/2006/chart" xmlns:r="http://schemas.openxmlformats.org/officeDocument/2006/relationships" r:id="rId5"/>
          </a:graphicData>
        </a:graphic>
      </p:graphicFrame>
      <p:sp>
        <p:nvSpPr>
          <p:cNvPr id="10" name="TextBox 9">
            <a:extLst>
              <a:ext uri="{FF2B5EF4-FFF2-40B4-BE49-F238E27FC236}">
                <a16:creationId xmlns:a16="http://schemas.microsoft.com/office/drawing/2014/main" id="{5EF184FD-9315-4370-9AC1-BA60F37C92F5}"/>
              </a:ext>
            </a:extLst>
          </p:cNvPr>
          <p:cNvSpPr txBox="1"/>
          <p:nvPr/>
        </p:nvSpPr>
        <p:spPr>
          <a:xfrm>
            <a:off x="5308847" y="105190"/>
            <a:ext cx="1319814" cy="461665"/>
          </a:xfrm>
          <a:prstGeom prst="rect">
            <a:avLst/>
          </a:prstGeom>
          <a:noFill/>
        </p:spPr>
        <p:txBody>
          <a:bodyPr wrap="square" rtlCol="0">
            <a:spAutoFit/>
          </a:bodyPr>
          <a:lstStyle/>
          <a:p>
            <a:r>
              <a:rPr lang="en-US" dirty="0"/>
              <a:t>       </a:t>
            </a:r>
            <a:r>
              <a:rPr lang="en-US" sz="2400" b="1" dirty="0">
                <a:solidFill>
                  <a:schemeClr val="accent1">
                    <a:lumMod val="75000"/>
                  </a:schemeClr>
                </a:solidFill>
              </a:rPr>
              <a:t>Gold</a:t>
            </a:r>
          </a:p>
        </p:txBody>
      </p:sp>
    </p:spTree>
    <p:extLst>
      <p:ext uri="{BB962C8B-B14F-4D97-AF65-F5344CB8AC3E}">
        <p14:creationId xmlns:p14="http://schemas.microsoft.com/office/powerpoint/2010/main" val="21902868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09AF8C09-AA5D-4CB6-B8F3-03450500A2C2}"/>
              </a:ext>
            </a:extLst>
          </p:cNvPr>
          <p:cNvGraphicFramePr>
            <a:graphicFrameLocks/>
          </p:cNvGraphicFramePr>
          <p:nvPr>
            <p:extLst>
              <p:ext uri="{D42A27DB-BD31-4B8C-83A1-F6EECF244321}">
                <p14:modId xmlns:p14="http://schemas.microsoft.com/office/powerpoint/2010/main" val="2466230728"/>
              </p:ext>
            </p:extLst>
          </p:nvPr>
        </p:nvGraphicFramePr>
        <p:xfrm>
          <a:off x="1418801" y="883920"/>
          <a:ext cx="5852011" cy="21945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DE2D4974-5498-43B8-A642-259F04BC3238}"/>
              </a:ext>
            </a:extLst>
          </p:cNvPr>
          <p:cNvGraphicFramePr>
            <a:graphicFrameLocks/>
          </p:cNvGraphicFramePr>
          <p:nvPr>
            <p:extLst>
              <p:ext uri="{D42A27DB-BD31-4B8C-83A1-F6EECF244321}">
                <p14:modId xmlns:p14="http://schemas.microsoft.com/office/powerpoint/2010/main" val="2575399775"/>
              </p:ext>
            </p:extLst>
          </p:nvPr>
        </p:nvGraphicFramePr>
        <p:xfrm>
          <a:off x="7270812" y="735330"/>
          <a:ext cx="4572000" cy="249174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5DC744C0-6F3A-4441-8F7F-35487E0DB4F1}"/>
              </a:ext>
            </a:extLst>
          </p:cNvPr>
          <p:cNvGraphicFramePr>
            <a:graphicFrameLocks/>
          </p:cNvGraphicFramePr>
          <p:nvPr>
            <p:extLst>
              <p:ext uri="{D42A27DB-BD31-4B8C-83A1-F6EECF244321}">
                <p14:modId xmlns:p14="http://schemas.microsoft.com/office/powerpoint/2010/main" val="1132696979"/>
              </p:ext>
            </p:extLst>
          </p:nvPr>
        </p:nvGraphicFramePr>
        <p:xfrm>
          <a:off x="1267139" y="3604260"/>
          <a:ext cx="4754880" cy="236982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a:extLst>
              <a:ext uri="{FF2B5EF4-FFF2-40B4-BE49-F238E27FC236}">
                <a16:creationId xmlns:a16="http://schemas.microsoft.com/office/drawing/2014/main" id="{E48915AE-506C-4CAD-8567-F3694904A80E}"/>
              </a:ext>
            </a:extLst>
          </p:cNvPr>
          <p:cNvGraphicFramePr>
            <a:graphicFrameLocks/>
          </p:cNvGraphicFramePr>
          <p:nvPr>
            <p:extLst>
              <p:ext uri="{D42A27DB-BD31-4B8C-83A1-F6EECF244321}">
                <p14:modId xmlns:p14="http://schemas.microsoft.com/office/powerpoint/2010/main" val="42062006"/>
              </p:ext>
            </p:extLst>
          </p:nvPr>
        </p:nvGraphicFramePr>
        <p:xfrm>
          <a:off x="6022019" y="3752850"/>
          <a:ext cx="5852012" cy="2194560"/>
        </p:xfrm>
        <a:graphic>
          <a:graphicData uri="http://schemas.openxmlformats.org/drawingml/2006/chart">
            <c:chart xmlns:c="http://schemas.openxmlformats.org/drawingml/2006/chart" xmlns:r="http://schemas.openxmlformats.org/officeDocument/2006/relationships" r:id="rId5"/>
          </a:graphicData>
        </a:graphic>
      </p:graphicFrame>
      <p:sp>
        <p:nvSpPr>
          <p:cNvPr id="9" name="TextBox 8">
            <a:extLst>
              <a:ext uri="{FF2B5EF4-FFF2-40B4-BE49-F238E27FC236}">
                <a16:creationId xmlns:a16="http://schemas.microsoft.com/office/drawing/2014/main" id="{186825BB-DDFC-4329-B80C-A6821CFEBE19}"/>
              </a:ext>
            </a:extLst>
          </p:cNvPr>
          <p:cNvSpPr txBox="1"/>
          <p:nvPr/>
        </p:nvSpPr>
        <p:spPr>
          <a:xfrm>
            <a:off x="5734975" y="167313"/>
            <a:ext cx="1535837" cy="461665"/>
          </a:xfrm>
          <a:prstGeom prst="rect">
            <a:avLst/>
          </a:prstGeom>
          <a:noFill/>
        </p:spPr>
        <p:txBody>
          <a:bodyPr wrap="square" rtlCol="0">
            <a:spAutoFit/>
          </a:bodyPr>
          <a:lstStyle/>
          <a:p>
            <a:r>
              <a:rPr lang="en-US" sz="2400" b="1" dirty="0">
                <a:solidFill>
                  <a:schemeClr val="accent1">
                    <a:lumMod val="75000"/>
                  </a:schemeClr>
                </a:solidFill>
              </a:rPr>
              <a:t>Iron Ore</a:t>
            </a:r>
          </a:p>
        </p:txBody>
      </p:sp>
    </p:spTree>
    <p:extLst>
      <p:ext uri="{BB962C8B-B14F-4D97-AF65-F5344CB8AC3E}">
        <p14:creationId xmlns:p14="http://schemas.microsoft.com/office/powerpoint/2010/main" val="3571032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09AF8C09-AA5D-4CB6-B8F3-03450500A2C2}"/>
              </a:ext>
            </a:extLst>
          </p:cNvPr>
          <p:cNvGraphicFramePr>
            <a:graphicFrameLocks/>
          </p:cNvGraphicFramePr>
          <p:nvPr>
            <p:extLst>
              <p:ext uri="{D42A27DB-BD31-4B8C-83A1-F6EECF244321}">
                <p14:modId xmlns:p14="http://schemas.microsoft.com/office/powerpoint/2010/main" val="1955500192"/>
              </p:ext>
            </p:extLst>
          </p:nvPr>
        </p:nvGraphicFramePr>
        <p:xfrm>
          <a:off x="1384768" y="822516"/>
          <a:ext cx="6056199" cy="21945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DE2D4974-5498-43B8-A642-259F04BC3238}"/>
              </a:ext>
            </a:extLst>
          </p:cNvPr>
          <p:cNvGraphicFramePr>
            <a:graphicFrameLocks/>
          </p:cNvGraphicFramePr>
          <p:nvPr>
            <p:extLst>
              <p:ext uri="{D42A27DB-BD31-4B8C-83A1-F6EECF244321}">
                <p14:modId xmlns:p14="http://schemas.microsoft.com/office/powerpoint/2010/main" val="1376458037"/>
              </p:ext>
            </p:extLst>
          </p:nvPr>
        </p:nvGraphicFramePr>
        <p:xfrm>
          <a:off x="7440967" y="525336"/>
          <a:ext cx="4572000" cy="249174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5DC744C0-6F3A-4441-8F7F-35487E0DB4F1}"/>
              </a:ext>
            </a:extLst>
          </p:cNvPr>
          <p:cNvGraphicFramePr>
            <a:graphicFrameLocks/>
          </p:cNvGraphicFramePr>
          <p:nvPr>
            <p:extLst>
              <p:ext uri="{D42A27DB-BD31-4B8C-83A1-F6EECF244321}">
                <p14:modId xmlns:p14="http://schemas.microsoft.com/office/powerpoint/2010/main" val="3641937452"/>
              </p:ext>
            </p:extLst>
          </p:nvPr>
        </p:nvGraphicFramePr>
        <p:xfrm>
          <a:off x="1454310" y="3840925"/>
          <a:ext cx="4754880" cy="236982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Chart 4">
            <a:extLst>
              <a:ext uri="{FF2B5EF4-FFF2-40B4-BE49-F238E27FC236}">
                <a16:creationId xmlns:a16="http://schemas.microsoft.com/office/drawing/2014/main" id="{E48915AE-506C-4CAD-8567-F3694904A80E}"/>
              </a:ext>
            </a:extLst>
          </p:cNvPr>
          <p:cNvGraphicFramePr>
            <a:graphicFrameLocks/>
          </p:cNvGraphicFramePr>
          <p:nvPr>
            <p:extLst>
              <p:ext uri="{D42A27DB-BD31-4B8C-83A1-F6EECF244321}">
                <p14:modId xmlns:p14="http://schemas.microsoft.com/office/powerpoint/2010/main" val="2375362659"/>
              </p:ext>
            </p:extLst>
          </p:nvPr>
        </p:nvGraphicFramePr>
        <p:xfrm>
          <a:off x="6315722" y="3688857"/>
          <a:ext cx="5443640" cy="2194560"/>
        </p:xfrm>
        <a:graphic>
          <a:graphicData uri="http://schemas.openxmlformats.org/drawingml/2006/chart">
            <c:chart xmlns:c="http://schemas.openxmlformats.org/drawingml/2006/chart" xmlns:r="http://schemas.openxmlformats.org/officeDocument/2006/relationships" r:id="rId5"/>
          </a:graphicData>
        </a:graphic>
      </p:graphicFrame>
      <p:sp>
        <p:nvSpPr>
          <p:cNvPr id="6" name="TextBox 5">
            <a:extLst>
              <a:ext uri="{FF2B5EF4-FFF2-40B4-BE49-F238E27FC236}">
                <a16:creationId xmlns:a16="http://schemas.microsoft.com/office/drawing/2014/main" id="{FBE9E3F3-3C62-4442-A694-515FEC67438D}"/>
              </a:ext>
            </a:extLst>
          </p:cNvPr>
          <p:cNvSpPr txBox="1"/>
          <p:nvPr/>
        </p:nvSpPr>
        <p:spPr>
          <a:xfrm>
            <a:off x="5735715" y="150735"/>
            <a:ext cx="1305017" cy="461665"/>
          </a:xfrm>
          <a:prstGeom prst="rect">
            <a:avLst/>
          </a:prstGeom>
          <a:noFill/>
        </p:spPr>
        <p:txBody>
          <a:bodyPr wrap="square" rtlCol="0">
            <a:spAutoFit/>
          </a:bodyPr>
          <a:lstStyle/>
          <a:p>
            <a:r>
              <a:rPr lang="en-US" sz="2400" b="1" dirty="0">
                <a:solidFill>
                  <a:schemeClr val="accent1">
                    <a:lumMod val="75000"/>
                  </a:schemeClr>
                </a:solidFill>
              </a:rPr>
              <a:t>Copper</a:t>
            </a:r>
          </a:p>
        </p:txBody>
      </p:sp>
    </p:spTree>
    <p:extLst>
      <p:ext uri="{BB962C8B-B14F-4D97-AF65-F5344CB8AC3E}">
        <p14:creationId xmlns:p14="http://schemas.microsoft.com/office/powerpoint/2010/main" val="3043121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09AF8C09-AA5D-4CB6-B8F3-03450500A2C2}"/>
              </a:ext>
            </a:extLst>
          </p:cNvPr>
          <p:cNvGraphicFramePr>
            <a:graphicFrameLocks/>
          </p:cNvGraphicFramePr>
          <p:nvPr>
            <p:extLst>
              <p:ext uri="{D42A27DB-BD31-4B8C-83A1-F6EECF244321}">
                <p14:modId xmlns:p14="http://schemas.microsoft.com/office/powerpoint/2010/main" val="943538840"/>
              </p:ext>
            </p:extLst>
          </p:nvPr>
        </p:nvGraphicFramePr>
        <p:xfrm>
          <a:off x="1464035" y="1050152"/>
          <a:ext cx="6010192" cy="21945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DE2D4974-5498-43B8-A642-259F04BC3238}"/>
              </a:ext>
            </a:extLst>
          </p:cNvPr>
          <p:cNvGraphicFramePr>
            <a:graphicFrameLocks/>
          </p:cNvGraphicFramePr>
          <p:nvPr>
            <p:extLst>
              <p:ext uri="{D42A27DB-BD31-4B8C-83A1-F6EECF244321}">
                <p14:modId xmlns:p14="http://schemas.microsoft.com/office/powerpoint/2010/main" val="509042109"/>
              </p:ext>
            </p:extLst>
          </p:nvPr>
        </p:nvGraphicFramePr>
        <p:xfrm>
          <a:off x="7370717" y="752972"/>
          <a:ext cx="4572000" cy="249174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5DC744C0-6F3A-4441-8F7F-35487E0DB4F1}"/>
              </a:ext>
            </a:extLst>
          </p:cNvPr>
          <p:cNvGraphicFramePr>
            <a:graphicFrameLocks/>
          </p:cNvGraphicFramePr>
          <p:nvPr>
            <p:extLst>
              <p:ext uri="{D42A27DB-BD31-4B8C-83A1-F6EECF244321}">
                <p14:modId xmlns:p14="http://schemas.microsoft.com/office/powerpoint/2010/main" val="105599222"/>
              </p:ext>
            </p:extLst>
          </p:nvPr>
        </p:nvGraphicFramePr>
        <p:xfrm>
          <a:off x="1528574" y="3850948"/>
          <a:ext cx="4754880" cy="236982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Chart 4">
            <a:extLst>
              <a:ext uri="{FF2B5EF4-FFF2-40B4-BE49-F238E27FC236}">
                <a16:creationId xmlns:a16="http://schemas.microsoft.com/office/drawing/2014/main" id="{E48915AE-506C-4CAD-8567-F3694904A80E}"/>
              </a:ext>
            </a:extLst>
          </p:cNvPr>
          <p:cNvGraphicFramePr>
            <a:graphicFrameLocks/>
          </p:cNvGraphicFramePr>
          <p:nvPr>
            <p:extLst>
              <p:ext uri="{D42A27DB-BD31-4B8C-83A1-F6EECF244321}">
                <p14:modId xmlns:p14="http://schemas.microsoft.com/office/powerpoint/2010/main" val="1898921916"/>
              </p:ext>
            </p:extLst>
          </p:nvPr>
        </p:nvGraphicFramePr>
        <p:xfrm>
          <a:off x="6395653" y="3910468"/>
          <a:ext cx="5672594" cy="2194560"/>
        </p:xfrm>
        <a:graphic>
          <a:graphicData uri="http://schemas.openxmlformats.org/drawingml/2006/chart">
            <c:chart xmlns:c="http://schemas.openxmlformats.org/drawingml/2006/chart" xmlns:r="http://schemas.openxmlformats.org/officeDocument/2006/relationships" r:id="rId5"/>
          </a:graphicData>
        </a:graphic>
      </p:graphicFrame>
      <p:sp>
        <p:nvSpPr>
          <p:cNvPr id="6" name="TextBox 5">
            <a:extLst>
              <a:ext uri="{FF2B5EF4-FFF2-40B4-BE49-F238E27FC236}">
                <a16:creationId xmlns:a16="http://schemas.microsoft.com/office/drawing/2014/main" id="{BABC3835-8402-4D6F-8FCC-FD034DD6AC2B}"/>
              </a:ext>
            </a:extLst>
          </p:cNvPr>
          <p:cNvSpPr txBox="1"/>
          <p:nvPr/>
        </p:nvSpPr>
        <p:spPr>
          <a:xfrm>
            <a:off x="5761608" y="232087"/>
            <a:ext cx="1420427" cy="461665"/>
          </a:xfrm>
          <a:prstGeom prst="rect">
            <a:avLst/>
          </a:prstGeom>
          <a:noFill/>
        </p:spPr>
        <p:txBody>
          <a:bodyPr wrap="square" rtlCol="0">
            <a:spAutoFit/>
          </a:bodyPr>
          <a:lstStyle/>
          <a:p>
            <a:r>
              <a:rPr lang="en-US" sz="2400" b="1" dirty="0">
                <a:solidFill>
                  <a:schemeClr val="accent1">
                    <a:lumMod val="75000"/>
                  </a:schemeClr>
                </a:solidFill>
              </a:rPr>
              <a:t>Uranium</a:t>
            </a:r>
          </a:p>
        </p:txBody>
      </p:sp>
    </p:spTree>
    <p:extLst>
      <p:ext uri="{BB962C8B-B14F-4D97-AF65-F5344CB8AC3E}">
        <p14:creationId xmlns:p14="http://schemas.microsoft.com/office/powerpoint/2010/main" val="3222984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B987EF9-8474-4EF8-BC41-EEB7E4D140F4}"/>
              </a:ext>
            </a:extLst>
          </p:cNvPr>
          <p:cNvSpPr>
            <a:spLocks noGrp="1"/>
          </p:cNvSpPr>
          <p:nvPr>
            <p:ph type="title"/>
          </p:nvPr>
        </p:nvSpPr>
        <p:spPr>
          <a:xfrm>
            <a:off x="3382921" y="-421048"/>
            <a:ext cx="5426158" cy="1371600"/>
          </a:xfrm>
        </p:spPr>
        <p:txBody>
          <a:bodyPr>
            <a:normAutofit/>
          </a:bodyPr>
          <a:lstStyle/>
          <a:p>
            <a:r>
              <a:rPr lang="en-US" b="1" dirty="0">
                <a:solidFill>
                  <a:schemeClr val="accent1">
                    <a:lumMod val="75000"/>
                  </a:schemeClr>
                </a:solidFill>
                <a:latin typeface="+mn-lt"/>
              </a:rPr>
              <a:t>Relation between gold global price &amp; total exports of gold</a:t>
            </a:r>
          </a:p>
        </p:txBody>
      </p:sp>
      <p:sp>
        <p:nvSpPr>
          <p:cNvPr id="10" name="Text Placeholder 9">
            <a:extLst>
              <a:ext uri="{FF2B5EF4-FFF2-40B4-BE49-F238E27FC236}">
                <a16:creationId xmlns:a16="http://schemas.microsoft.com/office/drawing/2014/main" id="{2C0D5AC9-C240-4603-80C3-A7317DBF67CD}"/>
              </a:ext>
            </a:extLst>
          </p:cNvPr>
          <p:cNvSpPr>
            <a:spLocks noGrp="1"/>
          </p:cNvSpPr>
          <p:nvPr>
            <p:ph type="body" sz="half" idx="2"/>
          </p:nvPr>
        </p:nvSpPr>
        <p:spPr>
          <a:xfrm>
            <a:off x="1384917" y="1874667"/>
            <a:ext cx="3684233" cy="4297533"/>
          </a:xfrm>
        </p:spPr>
        <p:txBody>
          <a:bodyPr>
            <a:normAutofit fontScale="92500" lnSpcReduction="10000"/>
          </a:bodyPr>
          <a:lstStyle/>
          <a:p>
            <a:r>
              <a:rPr lang="en-US" sz="1600" dirty="0"/>
              <a:t>From this entire analysis we have come to know about gold that, the global price of gold did not fluctuate so much from march 1990 to march 2007.</a:t>
            </a:r>
          </a:p>
          <a:p>
            <a:r>
              <a:rPr lang="en-US" sz="1600" dirty="0"/>
              <a:t> </a:t>
            </a:r>
          </a:p>
          <a:p>
            <a:r>
              <a:rPr lang="en-US" sz="1600" dirty="0"/>
              <a:t> In 2012 It went up completely and after covid-19 the price of gold has been the highest price ever.</a:t>
            </a:r>
          </a:p>
          <a:p>
            <a:r>
              <a:rPr lang="en-US" sz="1600" dirty="0"/>
              <a:t>Whereas on the other side, When the export of gold is high then the price of gold remains low because there are so many countries who want to export gold.  </a:t>
            </a:r>
          </a:p>
          <a:p>
            <a:r>
              <a:rPr lang="en-US" sz="1600" dirty="0"/>
              <a:t> When the export of gold starts going down similarly, the price of gold starts going high.						</a:t>
            </a:r>
            <a:r>
              <a:rPr lang="en-US" dirty="0"/>
              <a:t>															</a:t>
            </a:r>
          </a:p>
          <a:p>
            <a:endParaRPr lang="en-US" dirty="0"/>
          </a:p>
        </p:txBody>
      </p:sp>
      <p:graphicFrame>
        <p:nvGraphicFramePr>
          <p:cNvPr id="11" name="Picture Placeholder 10">
            <a:extLst>
              <a:ext uri="{FF2B5EF4-FFF2-40B4-BE49-F238E27FC236}">
                <a16:creationId xmlns:a16="http://schemas.microsoft.com/office/drawing/2014/main" id="{0F32D81A-7F78-4C05-8DD4-128D9EADB4AB}"/>
              </a:ext>
            </a:extLst>
          </p:cNvPr>
          <p:cNvGraphicFramePr>
            <a:graphicFrameLocks noGrp="1"/>
          </p:cNvGraphicFramePr>
          <p:nvPr>
            <p:ph type="pic" idx="1"/>
            <p:extLst>
              <p:ext uri="{D42A27DB-BD31-4B8C-83A1-F6EECF244321}">
                <p14:modId xmlns:p14="http://schemas.microsoft.com/office/powerpoint/2010/main" val="2594687695"/>
              </p:ext>
            </p:extLst>
          </p:nvPr>
        </p:nvGraphicFramePr>
        <p:xfrm>
          <a:off x="5069150" y="1600200"/>
          <a:ext cx="6678967"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36846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810B9-1744-4870-A199-E716A0D8EEE0}"/>
              </a:ext>
            </a:extLst>
          </p:cNvPr>
          <p:cNvSpPr>
            <a:spLocks noGrp="1"/>
          </p:cNvSpPr>
          <p:nvPr>
            <p:ph type="title"/>
          </p:nvPr>
        </p:nvSpPr>
        <p:spPr>
          <a:xfrm>
            <a:off x="3291204" y="-299721"/>
            <a:ext cx="5426158" cy="1371600"/>
          </a:xfrm>
        </p:spPr>
        <p:txBody>
          <a:bodyPr>
            <a:normAutofit/>
          </a:bodyPr>
          <a:lstStyle/>
          <a:p>
            <a:r>
              <a:rPr lang="en-US" sz="1800" b="1" i="0" u="none" strike="noStrike" dirty="0">
                <a:solidFill>
                  <a:srgbClr val="0070C0"/>
                </a:solidFill>
                <a:effectLst/>
                <a:latin typeface="Times New Roman" panose="02020603050405020304" pitchFamily="18" charset="0"/>
              </a:rPr>
              <a:t> </a:t>
            </a:r>
            <a:r>
              <a:rPr lang="en-US" sz="2000" b="1" i="0" u="none" strike="noStrike" dirty="0">
                <a:solidFill>
                  <a:schemeClr val="accent1">
                    <a:lumMod val="75000"/>
                  </a:schemeClr>
                </a:solidFill>
                <a:effectLst/>
                <a:latin typeface="+mn-lt"/>
              </a:rPr>
              <a:t>contribution of gold production , price and exploration expenditure % of export value from 1990 to 2020 for </a:t>
            </a:r>
            <a:r>
              <a:rPr lang="en-US" sz="2000" b="1" dirty="0">
                <a:solidFill>
                  <a:schemeClr val="accent1">
                    <a:lumMod val="75000"/>
                  </a:schemeClr>
                </a:solidFill>
                <a:latin typeface="+mn-lt"/>
              </a:rPr>
              <a:t>A</a:t>
            </a:r>
            <a:r>
              <a:rPr lang="en-US" sz="2000" b="1" i="0" u="none" strike="noStrike" dirty="0">
                <a:solidFill>
                  <a:schemeClr val="accent1">
                    <a:lumMod val="75000"/>
                  </a:schemeClr>
                </a:solidFill>
                <a:effectLst/>
                <a:latin typeface="+mn-lt"/>
              </a:rPr>
              <a:t>ustralia. </a:t>
            </a:r>
            <a:endParaRPr lang="en-US" sz="2000" b="1" dirty="0">
              <a:solidFill>
                <a:schemeClr val="accent1">
                  <a:lumMod val="75000"/>
                </a:schemeClr>
              </a:solidFill>
              <a:latin typeface="+mn-lt"/>
            </a:endParaRPr>
          </a:p>
        </p:txBody>
      </p:sp>
      <p:sp>
        <p:nvSpPr>
          <p:cNvPr id="7" name="Text Placeholder 6">
            <a:extLst>
              <a:ext uri="{FF2B5EF4-FFF2-40B4-BE49-F238E27FC236}">
                <a16:creationId xmlns:a16="http://schemas.microsoft.com/office/drawing/2014/main" id="{D2594996-FD5D-462F-9C64-FF95EBD6C61E}"/>
              </a:ext>
            </a:extLst>
          </p:cNvPr>
          <p:cNvSpPr>
            <a:spLocks noGrp="1"/>
          </p:cNvSpPr>
          <p:nvPr>
            <p:ph type="body" sz="half" idx="2"/>
          </p:nvPr>
        </p:nvSpPr>
        <p:spPr>
          <a:xfrm>
            <a:off x="1574800" y="1071879"/>
            <a:ext cx="3068320" cy="4165599"/>
          </a:xfrm>
        </p:spPr>
        <p:txBody>
          <a:bodyPr/>
          <a:lstStyle/>
          <a:p>
            <a:r>
              <a:rPr lang="en-US" sz="1800" b="0" i="0" u="none" strike="noStrike" dirty="0">
                <a:solidFill>
                  <a:srgbClr val="000000"/>
                </a:solidFill>
                <a:effectLst/>
                <a:latin typeface="Times New Roman" panose="02020603050405020304" pitchFamily="18" charset="0"/>
              </a:rPr>
              <a:t> </a:t>
            </a:r>
            <a:r>
              <a:rPr lang="en-US" sz="1400" i="0" u="none" strike="noStrike" dirty="0">
                <a:solidFill>
                  <a:srgbClr val="000000"/>
                </a:solidFill>
                <a:effectLst/>
                <a:latin typeface="Corbel" panose="020B0503020204020204" pitchFamily="34" charset="0"/>
              </a:rPr>
              <a:t>The exploration expenditure of gold is high that means the high amount of money is invested to find the gold mines in a particular year and after some years gold production becomes high.</a:t>
            </a:r>
            <a:r>
              <a:rPr lang="en-US" sz="1400" dirty="0">
                <a:latin typeface="Corbel" panose="020B0503020204020204" pitchFamily="34" charset="0"/>
              </a:rPr>
              <a:t> </a:t>
            </a:r>
          </a:p>
          <a:p>
            <a:r>
              <a:rPr lang="en-US" sz="1400" dirty="0">
                <a:latin typeface="Corbel" panose="020B0503020204020204" pitchFamily="34" charset="0"/>
              </a:rPr>
              <a:t>As soon as the gold exploration expenditure becomes constant along with gold production also becomes constant.</a:t>
            </a:r>
          </a:p>
        </p:txBody>
      </p:sp>
      <p:graphicFrame>
        <p:nvGraphicFramePr>
          <p:cNvPr id="8" name="Picture Placeholder 7">
            <a:extLst>
              <a:ext uri="{FF2B5EF4-FFF2-40B4-BE49-F238E27FC236}">
                <a16:creationId xmlns:a16="http://schemas.microsoft.com/office/drawing/2014/main" id="{36429188-8F77-46A4-B53E-1B3ED2906431}"/>
              </a:ext>
            </a:extLst>
          </p:cNvPr>
          <p:cNvGraphicFramePr>
            <a:graphicFrameLocks noGrp="1"/>
          </p:cNvGraphicFramePr>
          <p:nvPr>
            <p:ph type="pic" idx="1"/>
            <p:extLst>
              <p:ext uri="{D42A27DB-BD31-4B8C-83A1-F6EECF244321}">
                <p14:modId xmlns:p14="http://schemas.microsoft.com/office/powerpoint/2010/main" val="279254902"/>
              </p:ext>
            </p:extLst>
          </p:nvPr>
        </p:nvGraphicFramePr>
        <p:xfrm>
          <a:off x="4988478" y="1221739"/>
          <a:ext cx="7203522" cy="44145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402612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51382-2D3B-4854-AD16-34F57493B939}"/>
              </a:ext>
            </a:extLst>
          </p:cNvPr>
          <p:cNvSpPr>
            <a:spLocks noGrp="1"/>
          </p:cNvSpPr>
          <p:nvPr>
            <p:ph type="title"/>
          </p:nvPr>
        </p:nvSpPr>
        <p:spPr>
          <a:xfrm>
            <a:off x="3658552" y="-269240"/>
            <a:ext cx="3549121" cy="1371600"/>
          </a:xfrm>
        </p:spPr>
        <p:txBody>
          <a:bodyPr/>
          <a:lstStyle/>
          <a:p>
            <a:r>
              <a:rPr lang="en-US" sz="1800" b="1" i="0" u="none" strike="noStrike" dirty="0">
                <a:solidFill>
                  <a:srgbClr val="0070C0"/>
                </a:solidFill>
                <a:effectLst/>
                <a:latin typeface="Times New Roman" panose="02020603050405020304" pitchFamily="18" charset="0"/>
              </a:rPr>
              <a:t> </a:t>
            </a:r>
            <a:r>
              <a:rPr lang="en-US" b="1" i="0" u="none" strike="noStrike" dirty="0">
                <a:solidFill>
                  <a:srgbClr val="0070C0"/>
                </a:solidFill>
                <a:effectLst/>
                <a:latin typeface="Times New Roman" panose="02020603050405020304" pitchFamily="18" charset="0"/>
              </a:rPr>
              <a:t>Production of raw coal and saleable coal in </a:t>
            </a:r>
            <a:r>
              <a:rPr lang="en-US" b="1" dirty="0">
                <a:solidFill>
                  <a:srgbClr val="0070C0"/>
                </a:solidFill>
                <a:latin typeface="Times New Roman" panose="02020603050405020304" pitchFamily="18" charset="0"/>
              </a:rPr>
              <a:t>A</a:t>
            </a:r>
            <a:r>
              <a:rPr lang="en-US" b="1" i="0" u="none" strike="noStrike" dirty="0">
                <a:solidFill>
                  <a:srgbClr val="0070C0"/>
                </a:solidFill>
                <a:effectLst/>
                <a:latin typeface="Times New Roman" panose="02020603050405020304" pitchFamily="18" charset="0"/>
              </a:rPr>
              <a:t>ustralia for year 2020</a:t>
            </a:r>
            <a:r>
              <a:rPr lang="en-US" dirty="0"/>
              <a:t> </a:t>
            </a:r>
          </a:p>
        </p:txBody>
      </p:sp>
      <p:sp>
        <p:nvSpPr>
          <p:cNvPr id="4" name="Text Placeholder 3">
            <a:extLst>
              <a:ext uri="{FF2B5EF4-FFF2-40B4-BE49-F238E27FC236}">
                <a16:creationId xmlns:a16="http://schemas.microsoft.com/office/drawing/2014/main" id="{2C1D451D-E527-47A9-8556-E3805FACA7B0}"/>
              </a:ext>
            </a:extLst>
          </p:cNvPr>
          <p:cNvSpPr>
            <a:spLocks noGrp="1"/>
          </p:cNvSpPr>
          <p:nvPr>
            <p:ph type="body" sz="half" idx="2"/>
          </p:nvPr>
        </p:nvSpPr>
        <p:spPr>
          <a:xfrm>
            <a:off x="1571201" y="1099820"/>
            <a:ext cx="3549121" cy="4658360"/>
          </a:xfrm>
        </p:spPr>
        <p:txBody>
          <a:bodyPr>
            <a:normAutofit/>
          </a:bodyPr>
          <a:lstStyle/>
          <a:p>
            <a:r>
              <a:rPr lang="en-US" b="0" i="0" u="none" strike="noStrike" dirty="0">
                <a:solidFill>
                  <a:srgbClr val="000000"/>
                </a:solidFill>
                <a:effectLst/>
              </a:rPr>
              <a:t>About coal we learned that, when the coal is produced that happens in two parts one is raw coal &amp; second is saleable coal, when we convert raw coal into saleable coal then 15%-25% of coal is wasted. </a:t>
            </a:r>
          </a:p>
          <a:p>
            <a:r>
              <a:rPr lang="en-US" b="0" i="0" u="none" strike="noStrike" dirty="0">
                <a:solidFill>
                  <a:srgbClr val="000000"/>
                </a:solidFill>
                <a:effectLst/>
              </a:rPr>
              <a:t>For an example, If we are producing 1.25 </a:t>
            </a:r>
            <a:r>
              <a:rPr lang="en-US" dirty="0">
                <a:solidFill>
                  <a:srgbClr val="000000"/>
                </a:solidFill>
              </a:rPr>
              <a:t>T</a:t>
            </a:r>
            <a:r>
              <a:rPr lang="en-US" b="0" i="0" u="none" strike="noStrike" dirty="0">
                <a:solidFill>
                  <a:srgbClr val="000000"/>
                </a:solidFill>
                <a:effectLst/>
              </a:rPr>
              <a:t>ones raw coal, so we get only 1 </a:t>
            </a:r>
            <a:r>
              <a:rPr lang="en-US" dirty="0">
                <a:solidFill>
                  <a:srgbClr val="000000"/>
                </a:solidFill>
              </a:rPr>
              <a:t>T</a:t>
            </a:r>
            <a:r>
              <a:rPr lang="en-US" b="0" i="0" u="none" strike="noStrike" dirty="0">
                <a:solidFill>
                  <a:srgbClr val="000000"/>
                </a:solidFill>
                <a:effectLst/>
              </a:rPr>
              <a:t>one saleable coal. This means we only get 70%-85% of saleable coal out of 100% coal production</a:t>
            </a:r>
            <a:r>
              <a:rPr lang="en-US" sz="1800" b="0" i="0" u="none" strike="noStrike" dirty="0">
                <a:solidFill>
                  <a:srgbClr val="000000"/>
                </a:solidFill>
                <a:effectLst/>
                <a:latin typeface="Times New Roman" panose="02020603050405020304" pitchFamily="18" charset="0"/>
              </a:rPr>
              <a:t>. </a:t>
            </a:r>
            <a:endParaRPr lang="en-US" dirty="0"/>
          </a:p>
        </p:txBody>
      </p:sp>
      <p:graphicFrame>
        <p:nvGraphicFramePr>
          <p:cNvPr id="7" name="Content Placeholder 6">
            <a:extLst>
              <a:ext uri="{FF2B5EF4-FFF2-40B4-BE49-F238E27FC236}">
                <a16:creationId xmlns:a16="http://schemas.microsoft.com/office/drawing/2014/main" id="{C5146CB2-D2F5-4A8D-85DA-E4DED8628FF3}"/>
              </a:ext>
            </a:extLst>
          </p:cNvPr>
          <p:cNvGraphicFramePr>
            <a:graphicFrameLocks noGrp="1"/>
          </p:cNvGraphicFramePr>
          <p:nvPr>
            <p:ph idx="1"/>
            <p:extLst>
              <p:ext uri="{D42A27DB-BD31-4B8C-83A1-F6EECF244321}">
                <p14:modId xmlns:p14="http://schemas.microsoft.com/office/powerpoint/2010/main" val="1120190671"/>
              </p:ext>
            </p:extLst>
          </p:nvPr>
        </p:nvGraphicFramePr>
        <p:xfrm>
          <a:off x="5262563" y="1132840"/>
          <a:ext cx="6811068" cy="465836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455284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643</TotalTime>
  <Words>1576</Words>
  <Application>Microsoft Office PowerPoint</Application>
  <PresentationFormat>Widescreen</PresentationFormat>
  <Paragraphs>104</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Corbel</vt:lpstr>
      <vt:lpstr>Times New Roman</vt:lpstr>
      <vt:lpstr>Wingdings</vt:lpstr>
      <vt:lpstr>Parallax</vt:lpstr>
      <vt:lpstr> Resources &amp; Energy </vt:lpstr>
      <vt:lpstr>Executive Summary</vt:lpstr>
      <vt:lpstr>PowerPoint Presentation</vt:lpstr>
      <vt:lpstr>PowerPoint Presentation</vt:lpstr>
      <vt:lpstr>PowerPoint Presentation</vt:lpstr>
      <vt:lpstr>PowerPoint Presentation</vt:lpstr>
      <vt:lpstr>Relation between gold global price &amp; total exports of gold</vt:lpstr>
      <vt:lpstr> contribution of gold production , price and exploration expenditure % of export value from 1990 to 2020 for Australia. </vt:lpstr>
      <vt:lpstr> Production of raw coal and saleable coal in Australia for year 2020 </vt:lpstr>
      <vt:lpstr>Export between Metallurgical and thermal coal by volume  </vt:lpstr>
      <vt:lpstr> Fluctuations in Petroleum production with respect to export and price from 1990 to 2020 in Australia. </vt:lpstr>
      <vt:lpstr> Contribution of different products in petroleum production in Australia. </vt:lpstr>
      <vt:lpstr>Show the share of different export destination in total export of iron ore in Australia. </vt:lpstr>
      <vt:lpstr>Share of different iron ore products in total exports. </vt:lpstr>
      <vt:lpstr> The exploration expenditure between total resources and energy. </vt:lpstr>
      <vt:lpstr>Comparison of different sectors' business income index (March-90 =100) </vt:lpstr>
      <vt:lpstr>Share of different sectors in total business income of Australia.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Resources &amp; Energy </dc:title>
  <dc:creator>yamini ailani</dc:creator>
  <cp:lastModifiedBy>yamini ailani</cp:lastModifiedBy>
  <cp:revision>36</cp:revision>
  <dcterms:created xsi:type="dcterms:W3CDTF">2021-07-20T13:38:10Z</dcterms:created>
  <dcterms:modified xsi:type="dcterms:W3CDTF">2021-07-21T13:44:03Z</dcterms:modified>
</cp:coreProperties>
</file>

<file path=docProps/thumbnail.jpeg>
</file>